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316" r:id="rId11"/>
    <p:sldId id="271" r:id="rId12"/>
    <p:sldId id="265" r:id="rId13"/>
    <p:sldId id="273" r:id="rId14"/>
    <p:sldId id="272" r:id="rId15"/>
    <p:sldId id="267" r:id="rId16"/>
    <p:sldId id="268" r:id="rId17"/>
    <p:sldId id="331" r:id="rId18"/>
    <p:sldId id="317" r:id="rId19"/>
    <p:sldId id="269" r:id="rId20"/>
    <p:sldId id="275" r:id="rId21"/>
    <p:sldId id="332" r:id="rId22"/>
    <p:sldId id="333" r:id="rId23"/>
    <p:sldId id="274" r:id="rId24"/>
    <p:sldId id="277" r:id="rId25"/>
    <p:sldId id="318" r:id="rId26"/>
    <p:sldId id="278" r:id="rId27"/>
    <p:sldId id="279" r:id="rId28"/>
    <p:sldId id="334" r:id="rId29"/>
    <p:sldId id="280" r:id="rId30"/>
    <p:sldId id="281" r:id="rId31"/>
    <p:sldId id="282" r:id="rId32"/>
    <p:sldId id="335" r:id="rId33"/>
    <p:sldId id="283" r:id="rId34"/>
    <p:sldId id="284" r:id="rId35"/>
    <p:sldId id="285" r:id="rId36"/>
    <p:sldId id="287" r:id="rId37"/>
    <p:sldId id="288" r:id="rId38"/>
    <p:sldId id="319" r:id="rId39"/>
    <p:sldId id="336" r:id="rId40"/>
    <p:sldId id="337" r:id="rId41"/>
    <p:sldId id="338" r:id="rId42"/>
    <p:sldId id="339" r:id="rId43"/>
    <p:sldId id="340" r:id="rId44"/>
    <p:sldId id="341" r:id="rId45"/>
    <p:sldId id="320" r:id="rId46"/>
    <p:sldId id="289" r:id="rId47"/>
    <p:sldId id="293" r:id="rId48"/>
    <p:sldId id="294"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5" r:id="rId62"/>
    <p:sldId id="356" r:id="rId63"/>
    <p:sldId id="357" r:id="rId64"/>
    <p:sldId id="358" r:id="rId65"/>
    <p:sldId id="359"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8" r:id="rId82"/>
    <p:sldId id="379" r:id="rId83"/>
    <p:sldId id="376" r:id="rId84"/>
    <p:sldId id="377" r:id="rId85"/>
    <p:sldId id="380" r:id="rId86"/>
    <p:sldId id="383" r:id="rId87"/>
    <p:sldId id="381" r:id="rId88"/>
    <p:sldId id="382" r:id="rId89"/>
    <p:sldId id="384" r:id="rId90"/>
    <p:sldId id="385" r:id="rId91"/>
    <p:sldId id="387" r:id="rId92"/>
    <p:sldId id="386" r:id="rId93"/>
    <p:sldId id="388" r:id="rId94"/>
    <p:sldId id="390" r:id="rId95"/>
    <p:sldId id="389" r:id="rId96"/>
    <p:sldId id="391" r:id="rId97"/>
    <p:sldId id="392" r:id="rId98"/>
    <p:sldId id="393" r:id="rId99"/>
    <p:sldId id="394" r:id="rId100"/>
    <p:sldId id="395" r:id="rId101"/>
    <p:sldId id="396" r:id="rId102"/>
    <p:sldId id="397" r:id="rId103"/>
    <p:sldId id="399" r:id="rId104"/>
    <p:sldId id="400" r:id="rId105"/>
    <p:sldId id="398" r:id="rId106"/>
    <p:sldId id="401" r:id="rId107"/>
    <p:sldId id="402" r:id="rId108"/>
    <p:sldId id="403" r:id="rId109"/>
    <p:sldId id="404" r:id="rId110"/>
    <p:sldId id="405" r:id="rId111"/>
    <p:sldId id="406" r:id="rId112"/>
    <p:sldId id="407" r:id="rId113"/>
    <p:sldId id="408" r:id="rId114"/>
    <p:sldId id="409" r:id="rId115"/>
    <p:sldId id="410" r:id="rId116"/>
    <p:sldId id="411" r:id="rId117"/>
    <p:sldId id="412" r:id="rId118"/>
    <p:sldId id="413" r:id="rId119"/>
    <p:sldId id="414" r:id="rId120"/>
    <p:sldId id="415" r:id="rId121"/>
    <p:sldId id="416" r:id="rId122"/>
    <p:sldId id="417" r:id="rId123"/>
    <p:sldId id="418" r:id="rId124"/>
    <p:sldId id="302" r:id="rId125"/>
    <p:sldId id="303" r:id="rId126"/>
    <p:sldId id="298" r:id="rId127"/>
    <p:sldId id="299" r:id="rId128"/>
    <p:sldId id="322" r:id="rId129"/>
    <p:sldId id="323" r:id="rId130"/>
    <p:sldId id="324" r:id="rId131"/>
    <p:sldId id="301" r:id="rId132"/>
    <p:sldId id="300" r:id="rId133"/>
    <p:sldId id="306" r:id="rId134"/>
    <p:sldId id="304" r:id="rId135"/>
    <p:sldId id="305" r:id="rId136"/>
    <p:sldId id="307" r:id="rId137"/>
    <p:sldId id="308" r:id="rId138"/>
    <p:sldId id="309" r:id="rId139"/>
    <p:sldId id="310" r:id="rId140"/>
    <p:sldId id="325" r:id="rId141"/>
    <p:sldId id="326" r:id="rId142"/>
    <p:sldId id="327" r:id="rId143"/>
    <p:sldId id="311" r:id="rId144"/>
    <p:sldId id="312" r:id="rId145"/>
    <p:sldId id="313" r:id="rId1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Lst>
        </p14:section>
        <p14:section name="Futures" id="{9C038C63-4C16-4EA1-8C07-C65F6FC04218}">
          <p14:sldIdLst>
            <p14:sldId id="316"/>
            <p14:sldId id="271"/>
            <p14:sldId id="265"/>
            <p14:sldId id="273"/>
            <p14:sldId id="272"/>
            <p14:sldId id="267"/>
            <p14:sldId id="268"/>
            <p14:sldId id="331"/>
          </p14:sldIdLst>
        </p14:section>
        <p14:section name="Swap" id="{FE1267C5-CE94-4A19-B1E8-627CAFAF5F71}">
          <p14:sldIdLst>
            <p14:sldId id="317"/>
            <p14:sldId id="269"/>
            <p14:sldId id="275"/>
            <p14:sldId id="332"/>
            <p14:sldId id="333"/>
            <p14:sldId id="274"/>
            <p14:sldId id="277"/>
          </p14:sldIdLst>
        </p14:section>
        <p14:section name="Call option" id="{66889FBA-4C85-4D8B-B06E-EDB115D0C581}">
          <p14:sldIdLst>
            <p14:sldId id="318"/>
            <p14:sldId id="278"/>
            <p14:sldId id="279"/>
            <p14:sldId id="334"/>
            <p14:sldId id="280"/>
            <p14:sldId id="281"/>
            <p14:sldId id="282"/>
            <p14:sldId id="335"/>
          </p14:sldIdLst>
        </p14:section>
        <p14:section name="Put option" id="{CB3F6CAE-43A9-497C-9241-941724A89EEF}">
          <p14:sldIdLst>
            <p14:sldId id="283"/>
            <p14:sldId id="284"/>
            <p14:sldId id="285"/>
            <p14:sldId id="287"/>
            <p14:sldId id="288"/>
            <p14:sldId id="319"/>
          </p14:sldIdLst>
        </p14:section>
        <p14:section name="Comparison between forward and option" id="{C781B9C3-72D2-4ECC-BD77-2F6B9F524339}">
          <p14:sldIdLst>
            <p14:sldId id="336"/>
            <p14:sldId id="337"/>
            <p14:sldId id="338"/>
            <p14:sldId id="339"/>
            <p14:sldId id="340"/>
            <p14:sldId id="341"/>
          </p14:sldIdLst>
        </p14:section>
        <p14:section name="Credit derivative" id="{494C713D-80B0-45A0-B370-DC82C55533EC}">
          <p14:sldIdLst>
            <p14:sldId id="320"/>
            <p14:sldId id="289"/>
            <p14:sldId id="293"/>
            <p14:sldId id="294"/>
            <p14:sldId id="342"/>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 id="387"/>
            <p14:sldId id="386"/>
          </p14:sldIdLst>
        </p14:section>
        <p14:section name="Pricing and valuation of option" id="{C96D6389-6DE4-4F4A-89C8-A1635CC8694E}">
          <p14:sldIdLst>
            <p14:sldId id="388"/>
            <p14:sldId id="390"/>
            <p14:sldId id="389"/>
            <p14:sldId id="391"/>
            <p14:sldId id="392"/>
            <p14:sldId id="393"/>
            <p14:sldId id="394"/>
            <p14:sldId id="395"/>
            <p14:sldId id="396"/>
            <p14:sldId id="397"/>
            <p14:sldId id="399"/>
            <p14:sldId id="400"/>
            <p14:sldId id="398"/>
          </p14:sldIdLst>
        </p14:section>
        <p14:section name="put-call parity" id="{5A0A7DAF-A872-4522-8BCE-B31A9DD78205}">
          <p14:sldIdLst>
            <p14:sldId id="401"/>
            <p14:sldId id="402"/>
            <p14:sldId id="403"/>
            <p14:sldId id="404"/>
            <p14:sldId id="405"/>
            <p14:sldId id="406"/>
            <p14:sldId id="407"/>
            <p14:sldId id="408"/>
          </p14:sldIdLst>
        </p14:section>
        <p14:section name="one-period binomial model" id="{BBB810F6-F78E-486A-AB5E-AC20B8F6E96C}">
          <p14:sldIdLst>
            <p14:sldId id="409"/>
            <p14:sldId id="410"/>
            <p14:sldId id="411"/>
            <p14:sldId id="412"/>
            <p14:sldId id="413"/>
            <p14:sldId id="414"/>
            <p14:sldId id="415"/>
            <p14:sldId id="416"/>
            <p14:sldId id="417"/>
            <p14:sldId id="418"/>
          </p14:sldIdLst>
        </p14:section>
        <p14:section name="classification of derivatives" id="{591468FC-0187-4848-8A3C-8CAE8D503BDD}">
          <p14:sldIdLst>
            <p14:sldId id="302"/>
            <p14:sldId id="303"/>
            <p14:sldId id="298"/>
            <p14:sldId id="299"/>
            <p14:sldId id="322"/>
            <p14:sldId id="323"/>
            <p14:sldId id="324"/>
          </p14:sldIdLst>
        </p14:section>
        <p14:section name="purpose and benefit" id="{DFCD8F40-C5FF-4F2A-85AB-0D1F29166946}">
          <p14:sldIdLst>
            <p14:sldId id="301"/>
            <p14:sldId id="300"/>
            <p14:sldId id="306"/>
          </p14:sldIdLst>
        </p14:section>
        <p14:section name="criticism" id="{0FACB368-7460-48E2-A811-7504E01E4768}">
          <p14:sldIdLst>
            <p14:sldId id="304"/>
            <p14:sldId id="305"/>
            <p14:sldId id="307"/>
          </p14:sldIdLst>
        </p14:section>
        <p14:section name="principles of pricing" id="{C566820F-18DA-4089-994A-C84560A4E417}">
          <p14:sldIdLst>
            <p14:sldId id="308"/>
            <p14:sldId id="309"/>
            <p14:sldId id="310"/>
            <p14:sldId id="325"/>
            <p14:sldId id="326"/>
            <p14:sldId id="327"/>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43" autoAdjust="0"/>
    <p:restoredTop sz="94660"/>
  </p:normalViewPr>
  <p:slideViewPr>
    <p:cSldViewPr snapToGrid="0">
      <p:cViewPr varScale="1">
        <p:scale>
          <a:sx n="70" d="100"/>
          <a:sy n="70" d="100"/>
        </p:scale>
        <p:origin x="84"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1" dirty="0"/>
            <a:t>Definition: A forward contract is an </a:t>
          </a:r>
          <a:r>
            <a:rPr lang="en-US" i="1" dirty="0">
              <a:solidFill>
                <a:srgbClr val="FF0000"/>
              </a:solidFill>
            </a:rPr>
            <a:t>over-the-counter </a:t>
          </a:r>
          <a:r>
            <a:rPr lang="en-US" i="1" dirty="0"/>
            <a:t>(OTC) derivative in which two counterparties agree that one counterparty, </a:t>
          </a:r>
          <a:r>
            <a:rPr lang="en-US" i="1" dirty="0">
              <a:solidFill>
                <a:srgbClr val="FF0000"/>
              </a:solidFill>
            </a:rPr>
            <a:t>the buyer</a:t>
          </a:r>
          <a:r>
            <a:rPr lang="en-US" i="1" dirty="0"/>
            <a:t>, will purchase an </a:t>
          </a:r>
          <a:r>
            <a:rPr lang="en-US" i="1" dirty="0">
              <a:solidFill>
                <a:srgbClr val="FF0000"/>
              </a:solidFill>
            </a:rPr>
            <a:t>underlying</a:t>
          </a:r>
          <a:r>
            <a:rPr lang="en-US" i="1" dirty="0"/>
            <a:t> from the other counterparty, </a:t>
          </a:r>
          <a:r>
            <a:rPr lang="en-US" i="1" dirty="0">
              <a:solidFill>
                <a:srgbClr val="FF0000"/>
              </a:solidFill>
            </a:rPr>
            <a:t>the seller</a:t>
          </a:r>
          <a:r>
            <a:rPr lang="en-US" i="1" dirty="0"/>
            <a:t>, </a:t>
          </a:r>
          <a:r>
            <a:rPr lang="en-US" i="1" dirty="0">
              <a:solidFill>
                <a:srgbClr val="FF0000"/>
              </a:solidFill>
            </a:rPr>
            <a:t>in the future </a:t>
          </a:r>
          <a:r>
            <a:rPr lang="en-US" i="1" dirty="0"/>
            <a:t>at a </a:t>
          </a:r>
          <a:r>
            <a:rPr lang="en-US" i="1" dirty="0">
              <a:solidFill>
                <a:srgbClr val="FF0000"/>
              </a:solidFill>
            </a:rPr>
            <a:t>pre-agreed fixed price</a:t>
          </a:r>
          <a:r>
            <a:rPr lang="en-US" i="1" dirty="0"/>
            <a:t>. </a:t>
          </a:r>
          <a:endParaRPr lang="en-US" dirty="0"/>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i="1" dirty="0">
              <a:solidFill>
                <a:srgbClr val="FF0000"/>
              </a:solidFill>
            </a:rPr>
            <a:t>F</a:t>
          </a:r>
          <a:r>
            <a:rPr lang="en-US" baseline="-25000" dirty="0">
              <a:solidFill>
                <a:srgbClr val="FF0000"/>
              </a:solidFill>
            </a:rPr>
            <a:t>0</a:t>
          </a:r>
          <a:r>
            <a:rPr lang="en-US" dirty="0">
              <a:solidFill>
                <a:srgbClr val="FF0000"/>
              </a:solidFill>
            </a:rPr>
            <a:t>(</a:t>
          </a:r>
          <a:r>
            <a:rPr lang="en-US" i="1" dirty="0">
              <a:solidFill>
                <a:srgbClr val="FF0000"/>
              </a:solidFill>
            </a:rPr>
            <a:t>T</a:t>
          </a:r>
          <a:r>
            <a:rPr lang="en-US"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AD2E3B42-7C12-C441-BE00-F79C237567BD}" type="presOf" srcId="{C4623771-1A55-40D7-BF25-9D39F6A82F41}" destId="{918E79DA-9F36-0548-A82D-93E8CA1EA702}"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B65AD8-174B-4062-BF05-55E5FA535C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EF7827D-B6DB-4485-B0C7-8E2167C10211}">
      <dgm:prSet/>
      <dgm:spPr/>
      <dgm:t>
        <a:bodyPr/>
        <a:lstStyle/>
        <a:p>
          <a:r>
            <a:rPr lang="en-US"/>
            <a:t>By standardizing these contracts and creating an organized market with rules, regulations, and a central clearing facility, the futures markets offer an element of </a:t>
          </a:r>
          <a:r>
            <a:rPr lang="en-US">
              <a:solidFill>
                <a:srgbClr val="FF0000"/>
              </a:solidFill>
            </a:rPr>
            <a:t>liquidity</a:t>
          </a:r>
          <a:r>
            <a:rPr lang="en-US"/>
            <a:t> and </a:t>
          </a:r>
          <a:r>
            <a:rPr lang="en-US">
              <a:solidFill>
                <a:srgbClr val="FF0000"/>
              </a:solidFill>
            </a:rPr>
            <a:t>protection against loss by default.</a:t>
          </a:r>
          <a:endParaRPr lang="en-US" dirty="0">
            <a:solidFill>
              <a:srgbClr val="FF0000"/>
            </a:solidFill>
          </a:endParaRPr>
        </a:p>
      </dgm:t>
    </dgm:pt>
    <dgm:pt modelId="{39B5CF56-C446-4E10-9541-4D1001826C53}" type="parTrans" cxnId="{1DB93653-08FF-471B-B649-B9CF6EAE370F}">
      <dgm:prSet/>
      <dgm:spPr/>
      <dgm:t>
        <a:bodyPr/>
        <a:lstStyle/>
        <a:p>
          <a:endParaRPr lang="en-US"/>
        </a:p>
      </dgm:t>
    </dgm:pt>
    <dgm:pt modelId="{3E41C04B-59D8-405B-A436-1890E66ACD9F}" type="sibTrans" cxnId="{1DB93653-08FF-471B-B649-B9CF6EAE370F}">
      <dgm:prSet/>
      <dgm:spPr/>
      <dgm:t>
        <a:bodyPr/>
        <a:lstStyle/>
        <a:p>
          <a:endParaRPr lang="en-US"/>
        </a:p>
      </dgm:t>
    </dgm:pt>
    <dgm:pt modelId="{82615668-9298-41E1-B341-8A4546B2A4E5}">
      <dgm:prSet/>
      <dgm:spPr/>
      <dgm:t>
        <a:bodyPr/>
        <a:lstStyle/>
        <a:p>
          <a:r>
            <a:rPr lang="en-US"/>
            <a:t>Futures exchanges are </a:t>
          </a:r>
          <a:r>
            <a:rPr lang="en-US">
              <a:solidFill>
                <a:srgbClr val="FF0000"/>
              </a:solidFill>
            </a:rPr>
            <a:t>highly regulated </a:t>
          </a:r>
          <a:r>
            <a:rPr lang="en-US"/>
            <a:t>at the national level in all countries.</a:t>
          </a:r>
          <a:endParaRPr lang="en-US" dirty="0"/>
        </a:p>
      </dgm:t>
    </dgm:pt>
    <dgm:pt modelId="{A74D0589-7572-4312-94CA-98327AF8A4A0}" type="parTrans" cxnId="{7F222AFD-41E8-4CB4-B2A1-403C99D9F63B}">
      <dgm:prSet/>
      <dgm:spPr/>
      <dgm:t>
        <a:bodyPr/>
        <a:lstStyle/>
        <a:p>
          <a:endParaRPr lang="en-US"/>
        </a:p>
      </dgm:t>
    </dgm:pt>
    <dgm:pt modelId="{66B92007-DDF1-43ED-B4CF-AEC388F928B6}" type="sibTrans" cxnId="{7F222AFD-41E8-4CB4-B2A1-403C99D9F63B}">
      <dgm:prSet/>
      <dgm:spPr/>
      <dgm:t>
        <a:bodyPr/>
        <a:lstStyle/>
        <a:p>
          <a:endParaRPr lang="en-US"/>
        </a:p>
      </dgm:t>
    </dgm:pt>
    <dgm:pt modelId="{B2AF295F-D774-49A4-BB34-FB57A47646C2}">
      <dgm:prSet/>
      <dgm:spPr/>
      <dgm:t>
        <a:bodyPr/>
        <a:lstStyle/>
        <a:p>
          <a:r>
            <a:rPr lang="en-US"/>
            <a:t>Some futures contracts also limit daily price changes. These rules, called </a:t>
          </a:r>
          <a:r>
            <a:rPr lang="en-US">
              <a:solidFill>
                <a:srgbClr val="FF0000"/>
              </a:solidFill>
            </a:rPr>
            <a:t>price limits</a:t>
          </a:r>
          <a:r>
            <a:rPr lang="en-US"/>
            <a:t>, establish a band relative to the previous day’s settlement price within which all trades must occur. </a:t>
          </a:r>
          <a:endParaRPr lang="en-US" dirty="0"/>
        </a:p>
      </dgm:t>
    </dgm:pt>
    <dgm:pt modelId="{476ADF77-062C-4DD5-AB76-524873A84D53}" type="parTrans" cxnId="{23E907D5-C655-45F6-A5D5-5C2BFF16C164}">
      <dgm:prSet/>
      <dgm:spPr/>
      <dgm:t>
        <a:bodyPr/>
        <a:lstStyle/>
        <a:p>
          <a:endParaRPr lang="en-US"/>
        </a:p>
      </dgm:t>
    </dgm:pt>
    <dgm:pt modelId="{BF450C8A-38B2-40D2-A973-E50C5DB8734D}" type="sibTrans" cxnId="{23E907D5-C655-45F6-A5D5-5C2BFF16C164}">
      <dgm:prSet/>
      <dgm:spPr/>
      <dgm:t>
        <a:bodyPr/>
        <a:lstStyle/>
        <a:p>
          <a:endParaRPr lang="en-US"/>
        </a:p>
      </dgm:t>
    </dgm:pt>
    <dgm:pt modelId="{BFDF2C22-9BAB-45BF-A3EF-D491AEB77377}">
      <dgm:prSet/>
      <dgm:spPr/>
      <dgm:t>
        <a:bodyPr/>
        <a:lstStyle/>
        <a:p>
          <a:r>
            <a:rPr lang="en-US"/>
            <a:t>In other cases, exchanges use what is called a </a:t>
          </a:r>
          <a:r>
            <a:rPr lang="en-US">
              <a:solidFill>
                <a:srgbClr val="FF0000"/>
              </a:solidFill>
            </a:rPr>
            <a:t>circuit breaker </a:t>
          </a:r>
          <a:r>
            <a:rPr lang="en-US"/>
            <a:t>to pause intraday trading for a brief period if a price limit is reached. </a:t>
          </a:r>
          <a:endParaRPr lang="en-US" dirty="0"/>
        </a:p>
      </dgm:t>
    </dgm:pt>
    <dgm:pt modelId="{8DC2B6DC-0C6B-4418-AE81-FA5D6D322016}" type="parTrans" cxnId="{691611D9-D5AE-4585-8ED2-7834EB1C9B1B}">
      <dgm:prSet/>
      <dgm:spPr/>
      <dgm:t>
        <a:bodyPr/>
        <a:lstStyle/>
        <a:p>
          <a:endParaRPr lang="en-US"/>
        </a:p>
      </dgm:t>
    </dgm:pt>
    <dgm:pt modelId="{1882DD2C-78D8-4BC9-B831-7D26BE287A37}" type="sibTrans" cxnId="{691611D9-D5AE-4585-8ED2-7834EB1C9B1B}">
      <dgm:prSet/>
      <dgm:spPr/>
      <dgm:t>
        <a:bodyPr/>
        <a:lstStyle/>
        <a:p>
          <a:endParaRPr lang="en-US"/>
        </a:p>
      </dgm:t>
    </dgm:pt>
    <dgm:pt modelId="{84B47712-FD26-CC49-879F-0F7CAD434D73}" type="pres">
      <dgm:prSet presAssocID="{D1B65AD8-174B-4062-BF05-55E5FA535CD5}" presName="vert0" presStyleCnt="0">
        <dgm:presLayoutVars>
          <dgm:dir/>
          <dgm:animOne val="branch"/>
          <dgm:animLvl val="lvl"/>
        </dgm:presLayoutVars>
      </dgm:prSet>
      <dgm:spPr/>
    </dgm:pt>
    <dgm:pt modelId="{97DFD4A7-C2A1-C74F-A973-5F9A167B4112}" type="pres">
      <dgm:prSet presAssocID="{0EF7827D-B6DB-4485-B0C7-8E2167C10211}" presName="thickLine" presStyleLbl="alignNode1" presStyleIdx="0" presStyleCnt="4"/>
      <dgm:spPr/>
    </dgm:pt>
    <dgm:pt modelId="{7EDF30D1-633C-6D46-846D-3EC342240150}" type="pres">
      <dgm:prSet presAssocID="{0EF7827D-B6DB-4485-B0C7-8E2167C10211}" presName="horz1" presStyleCnt="0"/>
      <dgm:spPr/>
    </dgm:pt>
    <dgm:pt modelId="{560CAC27-02F5-E442-8BE3-0C95993508B0}" type="pres">
      <dgm:prSet presAssocID="{0EF7827D-B6DB-4485-B0C7-8E2167C10211}" presName="tx1" presStyleLbl="revTx" presStyleIdx="0" presStyleCnt="4"/>
      <dgm:spPr/>
    </dgm:pt>
    <dgm:pt modelId="{2AADE89F-F613-6C44-B22B-E1BB787E8F74}" type="pres">
      <dgm:prSet presAssocID="{0EF7827D-B6DB-4485-B0C7-8E2167C10211}" presName="vert1" presStyleCnt="0"/>
      <dgm:spPr/>
    </dgm:pt>
    <dgm:pt modelId="{F1D31064-4C06-1540-BE8C-5FE12E95365F}" type="pres">
      <dgm:prSet presAssocID="{82615668-9298-41E1-B341-8A4546B2A4E5}" presName="thickLine" presStyleLbl="alignNode1" presStyleIdx="1" presStyleCnt="4"/>
      <dgm:spPr/>
    </dgm:pt>
    <dgm:pt modelId="{BAC8157D-49B2-FC46-9F2A-C8C0EB942576}" type="pres">
      <dgm:prSet presAssocID="{82615668-9298-41E1-B341-8A4546B2A4E5}" presName="horz1" presStyleCnt="0"/>
      <dgm:spPr/>
    </dgm:pt>
    <dgm:pt modelId="{6E378C91-B29D-FE40-99FF-CE022965CD4C}" type="pres">
      <dgm:prSet presAssocID="{82615668-9298-41E1-B341-8A4546B2A4E5}" presName="tx1" presStyleLbl="revTx" presStyleIdx="1" presStyleCnt="4"/>
      <dgm:spPr/>
    </dgm:pt>
    <dgm:pt modelId="{B3065F60-3C0C-1442-930E-D191883BDEE3}" type="pres">
      <dgm:prSet presAssocID="{82615668-9298-41E1-B341-8A4546B2A4E5}" presName="vert1" presStyleCnt="0"/>
      <dgm:spPr/>
    </dgm:pt>
    <dgm:pt modelId="{F4F2A090-F9CA-CA40-9462-A2C95A9A2465}" type="pres">
      <dgm:prSet presAssocID="{B2AF295F-D774-49A4-BB34-FB57A47646C2}" presName="thickLine" presStyleLbl="alignNode1" presStyleIdx="2" presStyleCnt="4"/>
      <dgm:spPr/>
    </dgm:pt>
    <dgm:pt modelId="{B146FACA-EA14-2441-9596-4501AE44EE89}" type="pres">
      <dgm:prSet presAssocID="{B2AF295F-D774-49A4-BB34-FB57A47646C2}" presName="horz1" presStyleCnt="0"/>
      <dgm:spPr/>
    </dgm:pt>
    <dgm:pt modelId="{92898DB0-0AFA-804C-BE7C-226DD71C3525}" type="pres">
      <dgm:prSet presAssocID="{B2AF295F-D774-49A4-BB34-FB57A47646C2}" presName="tx1" presStyleLbl="revTx" presStyleIdx="2" presStyleCnt="4"/>
      <dgm:spPr/>
    </dgm:pt>
    <dgm:pt modelId="{DBC0AB16-076A-A145-A81F-4D4BFC568ECE}" type="pres">
      <dgm:prSet presAssocID="{B2AF295F-D774-49A4-BB34-FB57A47646C2}" presName="vert1" presStyleCnt="0"/>
      <dgm:spPr/>
    </dgm:pt>
    <dgm:pt modelId="{282D01C7-5421-FC47-B894-A52C8C71D1AA}" type="pres">
      <dgm:prSet presAssocID="{BFDF2C22-9BAB-45BF-A3EF-D491AEB77377}" presName="thickLine" presStyleLbl="alignNode1" presStyleIdx="3" presStyleCnt="4"/>
      <dgm:spPr/>
    </dgm:pt>
    <dgm:pt modelId="{CB965484-A3E5-734B-BFA5-B5C2C3DB243C}" type="pres">
      <dgm:prSet presAssocID="{BFDF2C22-9BAB-45BF-A3EF-D491AEB77377}" presName="horz1" presStyleCnt="0"/>
      <dgm:spPr/>
    </dgm:pt>
    <dgm:pt modelId="{1D8084A1-529C-284C-949D-7A4361452083}" type="pres">
      <dgm:prSet presAssocID="{BFDF2C22-9BAB-45BF-A3EF-D491AEB77377}" presName="tx1" presStyleLbl="revTx" presStyleIdx="3" presStyleCnt="4"/>
      <dgm:spPr/>
    </dgm:pt>
    <dgm:pt modelId="{2E9DD721-A7AD-CA41-A166-61DC44EBBB85}" type="pres">
      <dgm:prSet presAssocID="{BFDF2C22-9BAB-45BF-A3EF-D491AEB77377}" presName="vert1" presStyleCnt="0"/>
      <dgm:spPr/>
    </dgm:pt>
  </dgm:ptLst>
  <dgm:cxnLst>
    <dgm:cxn modelId="{330DA824-852B-4645-AB82-1B215BFF56A4}" type="presOf" srcId="{0EF7827D-B6DB-4485-B0C7-8E2167C10211}" destId="{560CAC27-02F5-E442-8BE3-0C95993508B0}" srcOrd="0" destOrd="0" presId="urn:microsoft.com/office/officeart/2008/layout/LinedList"/>
    <dgm:cxn modelId="{119A1B28-F2B4-BD40-9DA3-DE2E7B55EED4}" type="presOf" srcId="{B2AF295F-D774-49A4-BB34-FB57A47646C2}" destId="{92898DB0-0AFA-804C-BE7C-226DD71C3525}" srcOrd="0" destOrd="0" presId="urn:microsoft.com/office/officeart/2008/layout/LinedList"/>
    <dgm:cxn modelId="{1DB93653-08FF-471B-B649-B9CF6EAE370F}" srcId="{D1B65AD8-174B-4062-BF05-55E5FA535CD5}" destId="{0EF7827D-B6DB-4485-B0C7-8E2167C10211}" srcOrd="0" destOrd="0" parTransId="{39B5CF56-C446-4E10-9541-4D1001826C53}" sibTransId="{3E41C04B-59D8-405B-A436-1890E66ACD9F}"/>
    <dgm:cxn modelId="{0558FE5A-FC6E-8843-95ED-8CEEF93B335F}" type="presOf" srcId="{82615668-9298-41E1-B341-8A4546B2A4E5}" destId="{6E378C91-B29D-FE40-99FF-CE022965CD4C}" srcOrd="0" destOrd="0" presId="urn:microsoft.com/office/officeart/2008/layout/LinedList"/>
    <dgm:cxn modelId="{11DD5CD0-F450-4C43-BBB0-F6F6CA9BC59D}" type="presOf" srcId="{BFDF2C22-9BAB-45BF-A3EF-D491AEB77377}" destId="{1D8084A1-529C-284C-949D-7A4361452083}" srcOrd="0" destOrd="0" presId="urn:microsoft.com/office/officeart/2008/layout/LinedList"/>
    <dgm:cxn modelId="{23E907D5-C655-45F6-A5D5-5C2BFF16C164}" srcId="{D1B65AD8-174B-4062-BF05-55E5FA535CD5}" destId="{B2AF295F-D774-49A4-BB34-FB57A47646C2}" srcOrd="2" destOrd="0" parTransId="{476ADF77-062C-4DD5-AB76-524873A84D53}" sibTransId="{BF450C8A-38B2-40D2-A973-E50C5DB8734D}"/>
    <dgm:cxn modelId="{691611D9-D5AE-4585-8ED2-7834EB1C9B1B}" srcId="{D1B65AD8-174B-4062-BF05-55E5FA535CD5}" destId="{BFDF2C22-9BAB-45BF-A3EF-D491AEB77377}" srcOrd="3" destOrd="0" parTransId="{8DC2B6DC-0C6B-4418-AE81-FA5D6D322016}" sibTransId="{1882DD2C-78D8-4BC9-B831-7D26BE287A37}"/>
    <dgm:cxn modelId="{4A06AADC-3D82-D14C-88BF-3596FCE41453}" type="presOf" srcId="{D1B65AD8-174B-4062-BF05-55E5FA535CD5}" destId="{84B47712-FD26-CC49-879F-0F7CAD434D73}" srcOrd="0" destOrd="0" presId="urn:microsoft.com/office/officeart/2008/layout/LinedList"/>
    <dgm:cxn modelId="{7F222AFD-41E8-4CB4-B2A1-403C99D9F63B}" srcId="{D1B65AD8-174B-4062-BF05-55E5FA535CD5}" destId="{82615668-9298-41E1-B341-8A4546B2A4E5}" srcOrd="1" destOrd="0" parTransId="{A74D0589-7572-4312-94CA-98327AF8A4A0}" sibTransId="{66B92007-DDF1-43ED-B4CF-AEC388F928B6}"/>
    <dgm:cxn modelId="{24C29948-7D97-A441-B16E-F54C38130A5A}" type="presParOf" srcId="{84B47712-FD26-CC49-879F-0F7CAD434D73}" destId="{97DFD4A7-C2A1-C74F-A973-5F9A167B4112}" srcOrd="0" destOrd="0" presId="urn:microsoft.com/office/officeart/2008/layout/LinedList"/>
    <dgm:cxn modelId="{153DC5AC-C539-0749-A341-D838AEC46272}" type="presParOf" srcId="{84B47712-FD26-CC49-879F-0F7CAD434D73}" destId="{7EDF30D1-633C-6D46-846D-3EC342240150}" srcOrd="1" destOrd="0" presId="urn:microsoft.com/office/officeart/2008/layout/LinedList"/>
    <dgm:cxn modelId="{7BBBF3D3-9407-1E4E-953C-8666A1683978}" type="presParOf" srcId="{7EDF30D1-633C-6D46-846D-3EC342240150}" destId="{560CAC27-02F5-E442-8BE3-0C95993508B0}" srcOrd="0" destOrd="0" presId="urn:microsoft.com/office/officeart/2008/layout/LinedList"/>
    <dgm:cxn modelId="{7DBDBD11-B45E-F24F-B281-604E293FDE1C}" type="presParOf" srcId="{7EDF30D1-633C-6D46-846D-3EC342240150}" destId="{2AADE89F-F613-6C44-B22B-E1BB787E8F74}" srcOrd="1" destOrd="0" presId="urn:microsoft.com/office/officeart/2008/layout/LinedList"/>
    <dgm:cxn modelId="{7BA57D08-E205-3D4F-9246-905C0DCE7AC8}" type="presParOf" srcId="{84B47712-FD26-CC49-879F-0F7CAD434D73}" destId="{F1D31064-4C06-1540-BE8C-5FE12E95365F}" srcOrd="2" destOrd="0" presId="urn:microsoft.com/office/officeart/2008/layout/LinedList"/>
    <dgm:cxn modelId="{885960B7-A465-244E-B161-E0FE24240E2B}" type="presParOf" srcId="{84B47712-FD26-CC49-879F-0F7CAD434D73}" destId="{BAC8157D-49B2-FC46-9F2A-C8C0EB942576}" srcOrd="3" destOrd="0" presId="urn:microsoft.com/office/officeart/2008/layout/LinedList"/>
    <dgm:cxn modelId="{4A1B3A86-4051-124F-B953-B752791E51B0}" type="presParOf" srcId="{BAC8157D-49B2-FC46-9F2A-C8C0EB942576}" destId="{6E378C91-B29D-FE40-99FF-CE022965CD4C}" srcOrd="0" destOrd="0" presId="urn:microsoft.com/office/officeart/2008/layout/LinedList"/>
    <dgm:cxn modelId="{561C65C4-19E3-174E-832C-C205451A87F7}" type="presParOf" srcId="{BAC8157D-49B2-FC46-9F2A-C8C0EB942576}" destId="{B3065F60-3C0C-1442-930E-D191883BDEE3}" srcOrd="1" destOrd="0" presId="urn:microsoft.com/office/officeart/2008/layout/LinedList"/>
    <dgm:cxn modelId="{4DDE1B70-C10D-794A-A0D6-60F01EB8C0A7}" type="presParOf" srcId="{84B47712-FD26-CC49-879F-0F7CAD434D73}" destId="{F4F2A090-F9CA-CA40-9462-A2C95A9A2465}" srcOrd="4" destOrd="0" presId="urn:microsoft.com/office/officeart/2008/layout/LinedList"/>
    <dgm:cxn modelId="{04C040A7-2076-5143-ACF0-F2DA2D0B33E0}" type="presParOf" srcId="{84B47712-FD26-CC49-879F-0F7CAD434D73}" destId="{B146FACA-EA14-2441-9596-4501AE44EE89}" srcOrd="5" destOrd="0" presId="urn:microsoft.com/office/officeart/2008/layout/LinedList"/>
    <dgm:cxn modelId="{5E9B6BA9-49BC-774A-A4FB-C6CEA3DE5D76}" type="presParOf" srcId="{B146FACA-EA14-2441-9596-4501AE44EE89}" destId="{92898DB0-0AFA-804C-BE7C-226DD71C3525}" srcOrd="0" destOrd="0" presId="urn:microsoft.com/office/officeart/2008/layout/LinedList"/>
    <dgm:cxn modelId="{60C836D7-F297-1847-B8EF-7829A1F74469}" type="presParOf" srcId="{B146FACA-EA14-2441-9596-4501AE44EE89}" destId="{DBC0AB16-076A-A145-A81F-4D4BFC568ECE}" srcOrd="1" destOrd="0" presId="urn:microsoft.com/office/officeart/2008/layout/LinedList"/>
    <dgm:cxn modelId="{F4818542-267F-0449-91D4-DF01FDDA5A93}" type="presParOf" srcId="{84B47712-FD26-CC49-879F-0F7CAD434D73}" destId="{282D01C7-5421-FC47-B894-A52C8C71D1AA}" srcOrd="6" destOrd="0" presId="urn:microsoft.com/office/officeart/2008/layout/LinedList"/>
    <dgm:cxn modelId="{74415844-A81D-6749-8360-ECB25F3FF792}" type="presParOf" srcId="{84B47712-FD26-CC49-879F-0F7CAD434D73}" destId="{CB965484-A3E5-734B-BFA5-B5C2C3DB243C}" srcOrd="7" destOrd="0" presId="urn:microsoft.com/office/officeart/2008/layout/LinedList"/>
    <dgm:cxn modelId="{702404BC-9EE2-CF48-89F4-391F2FD48BF5}" type="presParOf" srcId="{CB965484-A3E5-734B-BFA5-B5C2C3DB243C}" destId="{1D8084A1-529C-284C-949D-7A4361452083}" srcOrd="0" destOrd="0" presId="urn:microsoft.com/office/officeart/2008/layout/LinedList"/>
    <dgm:cxn modelId="{6F3949F2-CAFF-A342-99C1-14EC46D1E20D}" type="presParOf" srcId="{CB965484-A3E5-734B-BFA5-B5C2C3DB243C}" destId="{2E9DD721-A7AD-CA41-A166-61DC44EBBB8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a:t>Definition : A credit derivative is a class of derivative contracts between two parties, a credit protection buyer and a credit protection seller,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a:t>Buyer:</a:t>
          </a:r>
          <a:r>
            <a:rPr lang="zh-CN"/>
            <a:t>面临信用风险，买入信用保护</a:t>
          </a:r>
          <a:endParaRPr lang="en-US"/>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a:t>Seller:</a:t>
          </a:r>
          <a:r>
            <a:rPr lang="zh-CN"/>
            <a:t>卖出信用保护</a:t>
          </a:r>
          <a:endParaRPr lang="en-US"/>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i="1" kern="1200" dirty="0"/>
            <a:t>Definition: A forward contract is an </a:t>
          </a:r>
          <a:r>
            <a:rPr lang="en-US" sz="1900" i="1" kern="1200" dirty="0">
              <a:solidFill>
                <a:srgbClr val="FF0000"/>
              </a:solidFill>
            </a:rPr>
            <a:t>over-the-counter </a:t>
          </a:r>
          <a:r>
            <a:rPr lang="en-US" sz="1900" i="1" kern="1200" dirty="0"/>
            <a:t>(OTC) derivative in which two counterparties agree that one counterparty, </a:t>
          </a:r>
          <a:r>
            <a:rPr lang="en-US" sz="1900" i="1" kern="1200" dirty="0">
              <a:solidFill>
                <a:srgbClr val="FF0000"/>
              </a:solidFill>
            </a:rPr>
            <a:t>the buyer</a:t>
          </a:r>
          <a:r>
            <a:rPr lang="en-US" sz="1900" i="1" kern="1200" dirty="0"/>
            <a:t>, will purchase an </a:t>
          </a:r>
          <a:r>
            <a:rPr lang="en-US" sz="1900" i="1" kern="1200" dirty="0">
              <a:solidFill>
                <a:srgbClr val="FF0000"/>
              </a:solidFill>
            </a:rPr>
            <a:t>underlying</a:t>
          </a:r>
          <a:r>
            <a:rPr lang="en-US" sz="1900" i="1" kern="1200" dirty="0"/>
            <a:t> from the other counterparty, </a:t>
          </a:r>
          <a:r>
            <a:rPr lang="en-US" sz="1900" i="1" kern="1200" dirty="0">
              <a:solidFill>
                <a:srgbClr val="FF0000"/>
              </a:solidFill>
            </a:rPr>
            <a:t>the seller</a:t>
          </a:r>
          <a:r>
            <a:rPr lang="en-US" sz="1900" i="1" kern="1200" dirty="0"/>
            <a:t>, </a:t>
          </a:r>
          <a:r>
            <a:rPr lang="en-US" sz="1900" i="1" kern="1200" dirty="0">
              <a:solidFill>
                <a:srgbClr val="FF0000"/>
              </a:solidFill>
            </a:rPr>
            <a:t>in the future </a:t>
          </a:r>
          <a:r>
            <a:rPr lang="en-US" sz="1900" i="1" kern="1200" dirty="0"/>
            <a:t>at a </a:t>
          </a:r>
          <a:r>
            <a:rPr lang="en-US" sz="1900" i="1" kern="1200" dirty="0">
              <a:solidFill>
                <a:srgbClr val="FF0000"/>
              </a:solidFill>
            </a:rPr>
            <a:t>pre-agreed fixed price</a:t>
          </a:r>
          <a:r>
            <a:rPr lang="en-US" sz="1900" i="1" kern="1200" dirty="0"/>
            <a:t>. </a:t>
          </a:r>
          <a:endParaRPr lang="en-US" sz="1900" kern="1200" dirty="0"/>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These markets are known as </a:t>
          </a:r>
          <a:r>
            <a:rPr lang="en-US" sz="1900" b="1" kern="1200" dirty="0">
              <a:solidFill>
                <a:srgbClr val="FF0000"/>
              </a:solidFill>
            </a:rPr>
            <a:t>cash markets </a:t>
          </a:r>
          <a:r>
            <a:rPr lang="en-US" sz="1900" kern="1200" dirty="0"/>
            <a:t>or </a:t>
          </a:r>
          <a:r>
            <a:rPr lang="en-US" sz="1900" b="1" kern="1200" dirty="0">
              <a:solidFill>
                <a:srgbClr val="FF0000"/>
              </a:solidFill>
            </a:rPr>
            <a:t>spot markets </a:t>
          </a:r>
          <a:r>
            <a:rPr lang="en-US" sz="1900" kern="1200" dirty="0"/>
            <a:t>in which specific assets are exchanged at current prices referred to as </a:t>
          </a:r>
          <a:r>
            <a:rPr lang="en-US" sz="1900" b="1" kern="1200" dirty="0">
              <a:solidFill>
                <a:srgbClr val="FF0000"/>
              </a:solidFill>
            </a:rPr>
            <a:t>cash prices </a:t>
          </a:r>
          <a:r>
            <a:rPr lang="en-US" sz="1900" kern="1200" dirty="0"/>
            <a:t>or </a:t>
          </a:r>
          <a:r>
            <a:rPr lang="en-US" sz="1900" b="1" kern="1200" dirty="0">
              <a:solidFill>
                <a:srgbClr val="FF0000"/>
              </a:solidFill>
            </a:rPr>
            <a:t>spot prices</a:t>
          </a:r>
          <a:r>
            <a:rPr lang="en-US" sz="19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At time </a:t>
          </a:r>
          <a:r>
            <a:rPr lang="en-US" sz="1900" i="1" kern="1200" dirty="0"/>
            <a:t>t </a:t>
          </a:r>
          <a:r>
            <a:rPr lang="en-US" sz="1900" kern="1200" dirty="0"/>
            <a:t>= 0, the counterparties do not exchange a payment upfront but, rather, agree on delivery of the underlying at time </a:t>
          </a:r>
          <a:r>
            <a:rPr lang="en-US" sz="1900" i="1" kern="1200" dirty="0"/>
            <a:t>T </a:t>
          </a:r>
          <a:r>
            <a:rPr lang="en-US" sz="1900" kern="1200" dirty="0"/>
            <a:t>for a </a:t>
          </a:r>
          <a:r>
            <a:rPr lang="en-US" sz="1900" b="1" kern="1200" dirty="0">
              <a:solidFill>
                <a:srgbClr val="FF0000"/>
              </a:solidFill>
            </a:rPr>
            <a:t>forward price </a:t>
          </a:r>
          <a:r>
            <a:rPr lang="en-US" sz="1900" kern="1200" dirty="0"/>
            <a:t>of </a:t>
          </a:r>
          <a:r>
            <a:rPr lang="en-US" sz="1900" i="1" kern="1200" dirty="0">
              <a:solidFill>
                <a:srgbClr val="FF0000"/>
              </a:solidFill>
            </a:rPr>
            <a:t>F</a:t>
          </a:r>
          <a:r>
            <a:rPr lang="en-US" sz="1900" kern="1200" baseline="-25000" dirty="0">
              <a:solidFill>
                <a:srgbClr val="FF0000"/>
              </a:solidFill>
            </a:rPr>
            <a:t>0</a:t>
          </a:r>
          <a:r>
            <a:rPr lang="en-US" sz="1900" kern="1200" dirty="0">
              <a:solidFill>
                <a:srgbClr val="FF0000"/>
              </a:solidFill>
            </a:rPr>
            <a:t>(</a:t>
          </a:r>
          <a:r>
            <a:rPr lang="en-US" sz="1900" i="1" kern="1200" dirty="0">
              <a:solidFill>
                <a:srgbClr val="FF0000"/>
              </a:solidFill>
            </a:rPr>
            <a:t>T</a:t>
          </a:r>
          <a:r>
            <a:rPr lang="en-US" sz="1900" kern="1200" dirty="0">
              <a:solidFill>
                <a:srgbClr val="FF0000"/>
              </a:solidFill>
            </a:rPr>
            <a:t>)</a:t>
          </a:r>
          <a:r>
            <a:rPr lang="en-US" sz="19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FD4A7-C2A1-C74F-A973-5F9A167B4112}">
      <dsp:nvSpPr>
        <dsp:cNvPr id="0" name=""/>
        <dsp:cNvSpPr/>
      </dsp:nvSpPr>
      <dsp:spPr>
        <a:xfrm>
          <a:off x="0" y="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0CAC27-02F5-E442-8BE3-0C95993508B0}">
      <dsp:nvSpPr>
        <dsp:cNvPr id="0" name=""/>
        <dsp:cNvSpPr/>
      </dsp:nvSpPr>
      <dsp:spPr>
        <a:xfrm>
          <a:off x="0" y="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By standardizing these contracts and creating an organized market with rules, regulations, and a central clearing facility, the futures markets offer an element of </a:t>
          </a:r>
          <a:r>
            <a:rPr lang="en-US" sz="2000" kern="1200">
              <a:solidFill>
                <a:srgbClr val="FF0000"/>
              </a:solidFill>
            </a:rPr>
            <a:t>liquidity</a:t>
          </a:r>
          <a:r>
            <a:rPr lang="en-US" sz="2000" kern="1200"/>
            <a:t> and </a:t>
          </a:r>
          <a:r>
            <a:rPr lang="en-US" sz="2000" kern="1200">
              <a:solidFill>
                <a:srgbClr val="FF0000"/>
              </a:solidFill>
            </a:rPr>
            <a:t>protection against loss by default.</a:t>
          </a:r>
          <a:endParaRPr lang="en-US" sz="2000" kern="1200" dirty="0">
            <a:solidFill>
              <a:srgbClr val="FF0000"/>
            </a:solidFill>
          </a:endParaRPr>
        </a:p>
      </dsp:txBody>
      <dsp:txXfrm>
        <a:off x="0" y="0"/>
        <a:ext cx="9720072" cy="1005840"/>
      </dsp:txXfrm>
    </dsp:sp>
    <dsp:sp modelId="{F1D31064-4C06-1540-BE8C-5FE12E95365F}">
      <dsp:nvSpPr>
        <dsp:cNvPr id="0" name=""/>
        <dsp:cNvSpPr/>
      </dsp:nvSpPr>
      <dsp:spPr>
        <a:xfrm>
          <a:off x="0" y="100584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378C91-B29D-FE40-99FF-CE022965CD4C}">
      <dsp:nvSpPr>
        <dsp:cNvPr id="0" name=""/>
        <dsp:cNvSpPr/>
      </dsp:nvSpPr>
      <dsp:spPr>
        <a:xfrm>
          <a:off x="0" y="100584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Futures exchanges are </a:t>
          </a:r>
          <a:r>
            <a:rPr lang="en-US" sz="2000" kern="1200">
              <a:solidFill>
                <a:srgbClr val="FF0000"/>
              </a:solidFill>
            </a:rPr>
            <a:t>highly regulated </a:t>
          </a:r>
          <a:r>
            <a:rPr lang="en-US" sz="2000" kern="1200"/>
            <a:t>at the national level in all countries.</a:t>
          </a:r>
          <a:endParaRPr lang="en-US" sz="2000" kern="1200" dirty="0"/>
        </a:p>
      </dsp:txBody>
      <dsp:txXfrm>
        <a:off x="0" y="1005840"/>
        <a:ext cx="9720072" cy="1005840"/>
      </dsp:txXfrm>
    </dsp:sp>
    <dsp:sp modelId="{F4F2A090-F9CA-CA40-9462-A2C95A9A2465}">
      <dsp:nvSpPr>
        <dsp:cNvPr id="0" name=""/>
        <dsp:cNvSpPr/>
      </dsp:nvSpPr>
      <dsp:spPr>
        <a:xfrm>
          <a:off x="0" y="201168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898DB0-0AFA-804C-BE7C-226DD71C3525}">
      <dsp:nvSpPr>
        <dsp:cNvPr id="0" name=""/>
        <dsp:cNvSpPr/>
      </dsp:nvSpPr>
      <dsp:spPr>
        <a:xfrm>
          <a:off x="0" y="201168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Some futures contracts also limit daily price changes. These rules, called </a:t>
          </a:r>
          <a:r>
            <a:rPr lang="en-US" sz="2000" kern="1200">
              <a:solidFill>
                <a:srgbClr val="FF0000"/>
              </a:solidFill>
            </a:rPr>
            <a:t>price limits</a:t>
          </a:r>
          <a:r>
            <a:rPr lang="en-US" sz="2000" kern="1200"/>
            <a:t>, establish a band relative to the previous day’s settlement price within which all trades must occur. </a:t>
          </a:r>
          <a:endParaRPr lang="en-US" sz="2000" kern="1200" dirty="0"/>
        </a:p>
      </dsp:txBody>
      <dsp:txXfrm>
        <a:off x="0" y="2011680"/>
        <a:ext cx="9720072" cy="1005840"/>
      </dsp:txXfrm>
    </dsp:sp>
    <dsp:sp modelId="{282D01C7-5421-FC47-B894-A52C8C71D1AA}">
      <dsp:nvSpPr>
        <dsp:cNvPr id="0" name=""/>
        <dsp:cNvSpPr/>
      </dsp:nvSpPr>
      <dsp:spPr>
        <a:xfrm>
          <a:off x="0" y="301752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8084A1-529C-284C-949D-7A4361452083}">
      <dsp:nvSpPr>
        <dsp:cNvPr id="0" name=""/>
        <dsp:cNvSpPr/>
      </dsp:nvSpPr>
      <dsp:spPr>
        <a:xfrm>
          <a:off x="0" y="301752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 other cases, exchanges use what is called a </a:t>
          </a:r>
          <a:r>
            <a:rPr lang="en-US" sz="2000" kern="1200">
              <a:solidFill>
                <a:srgbClr val="FF0000"/>
              </a:solidFill>
            </a:rPr>
            <a:t>circuit breaker </a:t>
          </a:r>
          <a:r>
            <a:rPr lang="en-US" sz="2000" kern="1200"/>
            <a:t>to pause intraday trading for a brief period if a price limit is reached. </a:t>
          </a:r>
          <a:endParaRPr lang="en-US" sz="2000" kern="1200" dirty="0"/>
        </a:p>
      </dsp:txBody>
      <dsp:txXfrm>
        <a:off x="0" y="3017520"/>
        <a:ext cx="9720072" cy="1005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Definition : A credit derivative is a class of derivative contracts between two parties, a credit protection buyer and a credit protection seller,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Buyer:</a:t>
          </a:r>
          <a:r>
            <a:rPr lang="zh-CN" sz="1900" kern="1200"/>
            <a:t>面临信用风险，买入信用保护</a:t>
          </a:r>
          <a:endParaRPr lang="en-US" sz="1900" kern="120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Seller:</a:t>
          </a:r>
          <a:r>
            <a:rPr lang="zh-CN" sz="1900" kern="1200"/>
            <a:t>卖出信用保护</a:t>
          </a:r>
          <a:endParaRPr lang="en-US" sz="1900" kern="120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9/13/2022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9/13/2022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9/13/2022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9/13/2022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9/13/2022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dirty="0"/>
              <a:t>Derivatives</a:t>
            </a:r>
            <a:br>
              <a:rPr lang="en-US" dirty="0"/>
            </a:br>
            <a:r>
              <a:rPr lang="en-US" altLang="zh-CN" sz="3600" dirty="0"/>
              <a:t>Definition of derivatives</a:t>
            </a:r>
            <a:endParaRPr lang="en-US" sz="3600" dirty="0"/>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Futures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3702124509"/>
              </p:ext>
            </p:extLst>
          </p:nvPr>
        </p:nvGraphicFramePr>
        <p:xfrm>
          <a:off x="1023937" y="3404891"/>
          <a:ext cx="9720261" cy="29311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zh-CN" altLang="en-US" dirty="0"/>
                        <a:t>期初操作</a:t>
                      </a:r>
                      <a:endParaRPr lang="en-US" dirty="0"/>
                    </a:p>
                  </a:txBody>
                  <a:tcPr/>
                </a:tc>
                <a:tc>
                  <a:txBody>
                    <a:bodyPr/>
                    <a:lstStyle/>
                    <a:p>
                      <a:r>
                        <a:rPr lang="zh-CN" altLang="en-US" dirty="0"/>
                        <a:t>一个月后标的资产价格大于</a:t>
                      </a:r>
                      <a:r>
                        <a:rPr lang="en-US" altLang="zh-CN" dirty="0"/>
                        <a:t>90</a:t>
                      </a:r>
                      <a:r>
                        <a:rPr lang="zh-CN" altLang="en-US" dirty="0"/>
                        <a:t>，行权</a:t>
                      </a:r>
                      <a:endParaRPr lang="en-US" dirty="0"/>
                    </a:p>
                  </a:txBody>
                  <a:tcPr/>
                </a:tc>
                <a:tc>
                  <a:txBody>
                    <a:bodyPr/>
                    <a:lstStyle/>
                    <a:p>
                      <a:r>
                        <a:rPr lang="zh-CN" altLang="en-US" dirty="0"/>
                        <a:t>一个月后标的资产价格小于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r>
                        <a:rPr lang="zh-CN" altLang="en-US" dirty="0"/>
                        <a:t>买入看涨期权（支出</a:t>
                      </a:r>
                      <a:r>
                        <a:rPr lang="en-US" altLang="zh-CN" dirty="0"/>
                        <a:t>8</a:t>
                      </a:r>
                      <a:r>
                        <a:rPr lang="zh-CN" altLang="en-US" dirty="0"/>
                        <a:t>）</a:t>
                      </a:r>
                      <a:endParaRPr lang="en-US" dirty="0"/>
                    </a:p>
                  </a:txBody>
                  <a:tcPr/>
                </a:tc>
                <a:tc>
                  <a:txBody>
                    <a:bodyPr/>
                    <a:lstStyle/>
                    <a:p>
                      <a:r>
                        <a:rPr lang="zh-CN" altLang="en-US" dirty="0"/>
                        <a:t>以</a:t>
                      </a:r>
                      <a:r>
                        <a:rPr lang="en-US" altLang="zh-CN" dirty="0"/>
                        <a:t>90</a:t>
                      </a:r>
                      <a:r>
                        <a:rPr lang="zh-CN" altLang="en-US" dirty="0"/>
                        <a:t>买入标的资产（支出</a:t>
                      </a:r>
                      <a:r>
                        <a:rPr lang="en-US" altLang="zh-CN" dirty="0"/>
                        <a:t>90</a:t>
                      </a:r>
                      <a:r>
                        <a:rPr lang="zh-CN" altLang="en-US" dirty="0"/>
                        <a:t>）</a:t>
                      </a:r>
                      <a:endParaRPr lang="en-US" dirty="0"/>
                    </a:p>
                  </a:txBody>
                  <a:tcPr/>
                </a:tc>
                <a:tc>
                  <a:txBody>
                    <a:bodyPr/>
                    <a:lstStyle/>
                    <a:p>
                      <a:r>
                        <a:rPr lang="zh-CN" altLang="en-US" dirty="0"/>
                        <a:t>以较低的市场价格买入标的资产（支出市场价格）</a:t>
                      </a:r>
                      <a:endParaRPr lang="en-US" dirty="0"/>
                    </a:p>
                  </a:txBody>
                  <a:tcPr/>
                </a:tc>
                <a:extLst>
                  <a:ext uri="{0D108BD9-81ED-4DB2-BD59-A6C34878D82A}">
                    <a16:rowId xmlns:a16="http://schemas.microsoft.com/office/drawing/2014/main" val="1952119209"/>
                  </a:ext>
                </a:extLst>
              </a:tr>
              <a:tr h="370840">
                <a:tc>
                  <a:txBody>
                    <a:bodyPr/>
                    <a:lstStyle/>
                    <a:p>
                      <a:r>
                        <a:rPr lang="zh-CN" altLang="en-US" dirty="0"/>
                        <a:t>借标的资产卖出（收入</a:t>
                      </a:r>
                      <a:r>
                        <a:rPr lang="en-US" altLang="zh-CN" dirty="0"/>
                        <a:t>100</a:t>
                      </a:r>
                      <a:r>
                        <a:rPr lang="zh-CN" altLang="en-US" dirty="0"/>
                        <a:t>）</a:t>
                      </a:r>
                      <a:endParaRPr lang="en-US" dirty="0"/>
                    </a:p>
                  </a:txBody>
                  <a:tcPr/>
                </a:tc>
                <a:tc>
                  <a:txBody>
                    <a:bodyPr/>
                    <a:lstStyle/>
                    <a:p>
                      <a:r>
                        <a:rPr lang="zh-CN" altLang="en-US" dirty="0"/>
                        <a:t>归还标的资产（无现金流入流出）</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归还标的资产（无现金流入流出）</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92</a:t>
                      </a:r>
                      <a:r>
                        <a:rPr lang="zh-CN" altLang="en-US" dirty="0"/>
                        <a:t>进银行（支出</a:t>
                      </a:r>
                      <a:r>
                        <a:rPr lang="en-US" altLang="zh-CN" dirty="0"/>
                        <a:t>92</a:t>
                      </a:r>
                      <a:r>
                        <a:rPr lang="zh-CN" altLang="en-US" dirty="0"/>
                        <a:t>）</a:t>
                      </a:r>
                      <a:endParaRPr lang="en-US" dirty="0"/>
                    </a:p>
                  </a:txBody>
                  <a:tcPr/>
                </a:tc>
                <a:tc>
                  <a:txBody>
                    <a:bodyPr/>
                    <a:lstStyle/>
                    <a:p>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期初支付</a:t>
                      </a:r>
                      <a:r>
                        <a:rPr lang="en-US" altLang="zh-CN" dirty="0"/>
                        <a:t>0</a:t>
                      </a:r>
                      <a:endParaRPr lang="en-US" dirty="0"/>
                    </a:p>
                  </a:txBody>
                  <a:tcPr/>
                </a:tc>
                <a:tc>
                  <a:txBody>
                    <a:bodyPr/>
                    <a:lstStyle/>
                    <a:p>
                      <a:r>
                        <a:rPr lang="zh-CN" altLang="en-US" dirty="0"/>
                        <a:t>期末流入：</a:t>
                      </a:r>
                      <a:r>
                        <a:rPr lang="en-US" altLang="zh-CN" dirty="0"/>
                        <a:t>92-90=2</a:t>
                      </a:r>
                      <a:endParaRPr lang="en-US" dirty="0"/>
                    </a:p>
                  </a:txBody>
                  <a:tcPr/>
                </a:tc>
                <a:tc>
                  <a:txBody>
                    <a:bodyPr/>
                    <a:lstStyle/>
                    <a:p>
                      <a:r>
                        <a:rPr lang="zh-CN" altLang="en-US" dirty="0"/>
                        <a:t>期末流入：</a:t>
                      </a:r>
                      <a:r>
                        <a:rPr lang="en-US" altLang="zh-CN" dirty="0"/>
                        <a:t>92-</a:t>
                      </a:r>
                      <a:r>
                        <a:rPr lang="zh-CN" altLang="en-US" dirty="0"/>
                        <a:t>市场价格</a:t>
                      </a:r>
                      <a:r>
                        <a:rPr lang="en-US" altLang="zh-CN" dirty="0"/>
                        <a:t>&gt;2</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zh-CN" altLang="en-US" dirty="0"/>
              <a:t>举个例子市场有执行价格</a:t>
            </a:r>
            <a:r>
              <a:rPr lang="en-US" altLang="zh-CN" dirty="0"/>
              <a:t>90</a:t>
            </a:r>
            <a:r>
              <a:rPr lang="zh-CN" altLang="en-US" dirty="0"/>
              <a:t>的一个月后到期的看涨期权，标的资产现货价格为</a:t>
            </a:r>
            <a:r>
              <a:rPr lang="en-US" altLang="zh-CN" dirty="0"/>
              <a:t>100</a:t>
            </a:r>
            <a:r>
              <a:rPr lang="zh-CN" altLang="en-US" dirty="0"/>
              <a:t>，执行价格现值</a:t>
            </a:r>
            <a:r>
              <a:rPr lang="en-US" altLang="zh-CN" dirty="0"/>
              <a:t>=89.9</a:t>
            </a:r>
            <a:r>
              <a:rPr lang="zh-CN" altLang="en-US" dirty="0"/>
              <a:t>，期权价格</a:t>
            </a:r>
            <a:r>
              <a:rPr lang="en-US" altLang="zh-CN" dirty="0"/>
              <a:t>8</a:t>
            </a:r>
            <a:r>
              <a:rPr lang="zh-CN" altLang="en-US" dirty="0"/>
              <a:t>元，是否存在套利例会。</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7C9B-FFB9-43BA-9B2E-33265038B394}"/>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sp>
        <p:nvSpPr>
          <p:cNvPr id="3" name="Content Placeholder 2">
            <a:extLst>
              <a:ext uri="{FF2B5EF4-FFF2-40B4-BE49-F238E27FC236}">
                <a16:creationId xmlns:a16="http://schemas.microsoft.com/office/drawing/2014/main" id="{D5622763-C2AF-4072-A400-698ECEDA1756}"/>
              </a:ext>
            </a:extLst>
          </p:cNvPr>
          <p:cNvSpPr>
            <a:spLocks noGrp="1"/>
          </p:cNvSpPr>
          <p:nvPr>
            <p:ph idx="1"/>
          </p:nvPr>
        </p:nvSpPr>
        <p:spPr/>
        <p:txBody>
          <a:bodyPr/>
          <a:lstStyle/>
          <a:p>
            <a:pPr marL="0" indent="0" defTabSz="457200">
              <a:buNone/>
            </a:pPr>
            <a:r>
              <a:rPr lang="zh-CN" altLang="en-US" sz="1800" dirty="0"/>
              <a:t>举个例子市场有执行价格</a:t>
            </a:r>
            <a:r>
              <a:rPr lang="en-US" altLang="zh-CN" sz="1800" dirty="0"/>
              <a:t>110</a:t>
            </a:r>
            <a:r>
              <a:rPr lang="zh-CN" altLang="en-US" sz="1800" dirty="0"/>
              <a:t>的一个月后到期的看跌期权，标的资产现货价格为</a:t>
            </a:r>
            <a:r>
              <a:rPr lang="en-US" altLang="zh-CN" sz="1800" dirty="0"/>
              <a:t>100</a:t>
            </a:r>
            <a:r>
              <a:rPr lang="zh-CN" altLang="en-US" sz="1800" dirty="0"/>
              <a:t>，执行价格现值</a:t>
            </a:r>
            <a:r>
              <a:rPr lang="en-US" altLang="zh-CN" sz="1800" dirty="0"/>
              <a:t>=109.8</a:t>
            </a:r>
            <a:r>
              <a:rPr lang="zh-CN" altLang="en-US" sz="1800" dirty="0"/>
              <a:t>，期权价格</a:t>
            </a:r>
            <a:r>
              <a:rPr lang="en-US" altLang="zh-CN" sz="1800" dirty="0"/>
              <a:t>8</a:t>
            </a:r>
            <a:r>
              <a:rPr lang="zh-CN" altLang="en-US" sz="1800" dirty="0"/>
              <a:t>元，是否存在套利例会。</a:t>
            </a:r>
            <a:endParaRPr lang="en-US" sz="1800" dirty="0"/>
          </a:p>
          <a:p>
            <a:endParaRPr lang="en-US" dirty="0"/>
          </a:p>
        </p:txBody>
      </p:sp>
      <p:graphicFrame>
        <p:nvGraphicFramePr>
          <p:cNvPr id="4" name="Table 3">
            <a:extLst>
              <a:ext uri="{FF2B5EF4-FFF2-40B4-BE49-F238E27FC236}">
                <a16:creationId xmlns:a16="http://schemas.microsoft.com/office/drawing/2014/main" id="{38190452-A4CC-4B39-BFF1-977EED9CD22C}"/>
              </a:ext>
            </a:extLst>
          </p:cNvPr>
          <p:cNvGraphicFramePr>
            <a:graphicFrameLocks noGrp="1"/>
          </p:cNvGraphicFramePr>
          <p:nvPr>
            <p:extLst>
              <p:ext uri="{D42A27DB-BD31-4B8C-83A1-F6EECF244321}">
                <p14:modId xmlns:p14="http://schemas.microsoft.com/office/powerpoint/2010/main" val="2892257081"/>
              </p:ext>
            </p:extLst>
          </p:nvPr>
        </p:nvGraphicFramePr>
        <p:xfrm>
          <a:off x="1024128" y="3351610"/>
          <a:ext cx="9533610" cy="2921174"/>
        </p:xfrm>
        <a:graphic>
          <a:graphicData uri="http://schemas.openxmlformats.org/drawingml/2006/table">
            <a:tbl>
              <a:tblPr firstRow="1" bandRow="1">
                <a:tableStyleId>{5C22544A-7EE6-4342-B048-85BDC9FD1C3A}</a:tableStyleId>
              </a:tblPr>
              <a:tblGrid>
                <a:gridCol w="3177870">
                  <a:extLst>
                    <a:ext uri="{9D8B030D-6E8A-4147-A177-3AD203B41FA5}">
                      <a16:colId xmlns:a16="http://schemas.microsoft.com/office/drawing/2014/main" val="2939465305"/>
                    </a:ext>
                  </a:extLst>
                </a:gridCol>
                <a:gridCol w="3177870">
                  <a:extLst>
                    <a:ext uri="{9D8B030D-6E8A-4147-A177-3AD203B41FA5}">
                      <a16:colId xmlns:a16="http://schemas.microsoft.com/office/drawing/2014/main" val="1481773104"/>
                    </a:ext>
                  </a:extLst>
                </a:gridCol>
                <a:gridCol w="3177870">
                  <a:extLst>
                    <a:ext uri="{9D8B030D-6E8A-4147-A177-3AD203B41FA5}">
                      <a16:colId xmlns:a16="http://schemas.microsoft.com/office/drawing/2014/main" val="1550805571"/>
                    </a:ext>
                  </a:extLst>
                </a:gridCol>
              </a:tblGrid>
              <a:tr h="633757">
                <a:tc>
                  <a:txBody>
                    <a:bodyPr/>
                    <a:lstStyle/>
                    <a:p>
                      <a:r>
                        <a:rPr lang="zh-CN" altLang="en-US" dirty="0"/>
                        <a:t>期初操作</a:t>
                      </a:r>
                      <a:endParaRPr lang="en-US" dirty="0"/>
                    </a:p>
                  </a:txBody>
                  <a:tcPr/>
                </a:tc>
                <a:tc>
                  <a:txBody>
                    <a:bodyPr/>
                    <a:lstStyle/>
                    <a:p>
                      <a:r>
                        <a:rPr lang="zh-CN" altLang="en-US" dirty="0"/>
                        <a:t>一个月后现货价格小于</a:t>
                      </a:r>
                      <a:r>
                        <a:rPr lang="en-US" altLang="zh-CN" dirty="0"/>
                        <a:t>110</a:t>
                      </a:r>
                      <a:r>
                        <a:rPr lang="zh-CN" altLang="en-US" dirty="0"/>
                        <a:t>，行权</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一个月后现货价格大于</a:t>
                      </a:r>
                      <a:r>
                        <a:rPr lang="en-US" altLang="zh-CN" dirty="0"/>
                        <a:t>110</a:t>
                      </a:r>
                      <a:r>
                        <a:rPr lang="zh-CN" altLang="en-US" dirty="0"/>
                        <a:t>，不行权</a:t>
                      </a:r>
                      <a:endParaRPr lang="en-US" dirty="0"/>
                    </a:p>
                  </a:txBody>
                  <a:tcPr/>
                </a:tc>
                <a:extLst>
                  <a:ext uri="{0D108BD9-81ED-4DB2-BD59-A6C34878D82A}">
                    <a16:rowId xmlns:a16="http://schemas.microsoft.com/office/drawing/2014/main" val="904520035"/>
                  </a:ext>
                </a:extLst>
              </a:tr>
              <a:tr h="633757">
                <a:tc>
                  <a:txBody>
                    <a:bodyPr/>
                    <a:lstStyle/>
                    <a:p>
                      <a:r>
                        <a:rPr lang="zh-CN" altLang="en-US" dirty="0"/>
                        <a:t>买入看跌期权（支出</a:t>
                      </a:r>
                      <a:r>
                        <a:rPr lang="en-US" altLang="zh-CN" dirty="0"/>
                        <a:t>8</a:t>
                      </a:r>
                      <a:r>
                        <a:rPr lang="zh-CN" altLang="en-US" dirty="0"/>
                        <a:t>）</a:t>
                      </a:r>
                      <a:endParaRPr lang="en-US" dirty="0"/>
                    </a:p>
                  </a:txBody>
                  <a:tcPr/>
                </a:tc>
                <a:tc>
                  <a:txBody>
                    <a:bodyPr/>
                    <a:lstStyle/>
                    <a:p>
                      <a:r>
                        <a:rPr lang="zh-CN" altLang="en-US" dirty="0"/>
                        <a:t>以</a:t>
                      </a:r>
                      <a:r>
                        <a:rPr lang="en-US" altLang="zh-CN" dirty="0"/>
                        <a:t>110</a:t>
                      </a:r>
                      <a:r>
                        <a:rPr lang="zh-CN" altLang="en-US" dirty="0"/>
                        <a:t>卖出标的资产（收入</a:t>
                      </a:r>
                      <a:r>
                        <a:rPr lang="en-US" altLang="zh-CN" dirty="0"/>
                        <a:t>110</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以较高的市场价格卖出标的资产（收入市场价格）</a:t>
                      </a:r>
                      <a:endParaRPr lang="en-US" dirty="0"/>
                    </a:p>
                  </a:txBody>
                  <a:tcPr/>
                </a:tc>
                <a:extLst>
                  <a:ext uri="{0D108BD9-81ED-4DB2-BD59-A6C34878D82A}">
                    <a16:rowId xmlns:a16="http://schemas.microsoft.com/office/drawing/2014/main" val="3202299952"/>
                  </a:ext>
                </a:extLst>
              </a:tr>
              <a:tr h="633757">
                <a:tc>
                  <a:txBody>
                    <a:bodyPr/>
                    <a:lstStyle/>
                    <a:p>
                      <a:r>
                        <a:rPr lang="zh-CN" altLang="en-US" dirty="0"/>
                        <a:t>借钱买标的资产（支出</a:t>
                      </a:r>
                      <a:r>
                        <a:rPr lang="en-US" altLang="zh-CN" dirty="0"/>
                        <a:t>100</a:t>
                      </a:r>
                      <a:r>
                        <a:rPr lang="zh-CN" altLang="en-US" dirty="0"/>
                        <a:t>）</a:t>
                      </a:r>
                      <a:endParaRPr lang="en-US" dirty="0"/>
                    </a:p>
                  </a:txBody>
                  <a:tcPr/>
                </a:tc>
                <a:tc>
                  <a:txBody>
                    <a:bodyPr/>
                    <a:lstStyle/>
                    <a:p>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extLst>
                  <a:ext uri="{0D108BD9-81ED-4DB2-BD59-A6C34878D82A}">
                    <a16:rowId xmlns:a16="http://schemas.microsoft.com/office/drawing/2014/main" val="1591753682"/>
                  </a:ext>
                </a:extLst>
              </a:tr>
              <a:tr h="367177">
                <a:tc>
                  <a:txBody>
                    <a:bodyPr/>
                    <a:lstStyle/>
                    <a:p>
                      <a:r>
                        <a:rPr lang="zh-CN" altLang="en-US" dirty="0"/>
                        <a:t>借入</a:t>
                      </a:r>
                      <a:r>
                        <a:rPr lang="en-US" altLang="zh-CN" dirty="0"/>
                        <a:t>108</a:t>
                      </a:r>
                      <a:r>
                        <a:rPr lang="zh-CN" altLang="en-US" dirty="0"/>
                        <a:t>（收入</a:t>
                      </a:r>
                      <a:r>
                        <a:rPr lang="en-US" altLang="zh-CN" dirty="0"/>
                        <a:t>108</a:t>
                      </a:r>
                      <a:r>
                        <a:rPr lang="zh-CN" altLang="en-US" dirty="0"/>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99959606"/>
                  </a:ext>
                </a:extLst>
              </a:tr>
              <a:tr h="633757">
                <a:tc>
                  <a:txBody>
                    <a:bodyPr/>
                    <a:lstStyle/>
                    <a:p>
                      <a:r>
                        <a:rPr lang="zh-CN" altLang="en-US" dirty="0"/>
                        <a:t>期初支付为</a:t>
                      </a:r>
                      <a:r>
                        <a:rPr lang="en-US" altLang="zh-CN" dirty="0"/>
                        <a:t>0</a:t>
                      </a:r>
                      <a:endParaRPr lang="en-US" dirty="0"/>
                    </a:p>
                  </a:txBody>
                  <a:tcPr/>
                </a:tc>
                <a:tc>
                  <a:txBody>
                    <a:bodyPr/>
                    <a:lstStyle/>
                    <a:p>
                      <a:r>
                        <a:rPr lang="zh-CN" altLang="en-US" dirty="0"/>
                        <a:t>期末流入：</a:t>
                      </a:r>
                      <a:r>
                        <a:rPr lang="en-US" altLang="zh-CN" dirty="0"/>
                        <a:t>110-108=2</a:t>
                      </a:r>
                      <a:endParaRPr lang="en-US" dirty="0"/>
                    </a:p>
                  </a:txBody>
                  <a:tcPr/>
                </a:tc>
                <a:tc>
                  <a:txBody>
                    <a:bodyPr/>
                    <a:lstStyle/>
                    <a:p>
                      <a:r>
                        <a:rPr lang="zh-CN" altLang="en-US" dirty="0"/>
                        <a:t>期末流入：市场价格</a:t>
                      </a:r>
                      <a:r>
                        <a:rPr lang="en-US" altLang="zh-CN" dirty="0"/>
                        <a:t>-108&gt;2</a:t>
                      </a:r>
                      <a:endParaRPr lang="en-US" dirty="0"/>
                    </a:p>
                  </a:txBody>
                  <a:tcPr/>
                </a:tc>
                <a:extLst>
                  <a:ext uri="{0D108BD9-81ED-4DB2-BD59-A6C34878D82A}">
                    <a16:rowId xmlns:a16="http://schemas.microsoft.com/office/drawing/2014/main" val="1127344454"/>
                  </a:ext>
                </a:extLst>
              </a:tr>
            </a:tbl>
          </a:graphicData>
        </a:graphic>
      </p:graphicFrame>
    </p:spTree>
    <p:extLst>
      <p:ext uri="{BB962C8B-B14F-4D97-AF65-F5344CB8AC3E}">
        <p14:creationId xmlns:p14="http://schemas.microsoft.com/office/powerpoint/2010/main" val="20041265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replication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factors affect option value</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b="1"/>
              <a:t>2. </a:t>
            </a:r>
            <a:r>
              <a:rPr lang="en-US" sz="1700"/>
              <a:t>In comparing the sold call and purchased put strategies at the forward price, VFO’s CIO is concerned about how an immediate increase in the volatility of the underlying </a:t>
            </a:r>
            <a:r>
              <a:rPr lang="en-US" sz="1700" err="1"/>
              <a:t>Biomian</a:t>
            </a:r>
            <a:r>
              <a:rPr lang="en-US" sz="1700"/>
              <a:t> shares might affect option value. Which of the following statements about this volatility change and its effect on strategy is most accurate?</a:t>
            </a:r>
          </a:p>
          <a:p>
            <a:r>
              <a:rPr lang="en-US" sz="1700"/>
              <a:t>A. An increase in the volatility of the underlying shares has the same effect on call and put option values, so this change should not affect VFO’s strategy decision.</a:t>
            </a:r>
          </a:p>
          <a:p>
            <a:r>
              <a:rPr lang="en-US" sz="1700"/>
              <a:t>B. Since changes in the volatility of the underlying shares have the opposite effect on put versus call options, this change will increase the attractiveness of the put strategy versus the call strategy.</a:t>
            </a:r>
          </a:p>
          <a:p>
            <a:r>
              <a:rPr lang="en-US" sz="170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dirty="0"/>
              <a:t>Put–call parity establishes a relationship that allows the price of a call option to be derived from the price of a put option with the same underlying details and vice versa.</a:t>
            </a:r>
          </a:p>
          <a:p>
            <a:r>
              <a:rPr lang="en-US" sz="2000" dirty="0"/>
              <a:t>Put–call parity holds for </a:t>
            </a:r>
            <a:r>
              <a:rPr lang="en-US" sz="2000" dirty="0">
                <a:solidFill>
                  <a:srgbClr val="FF0000"/>
                </a:solidFill>
              </a:rPr>
              <a:t>European</a:t>
            </a:r>
            <a:r>
              <a:rPr lang="en-US" sz="2000" dirty="0"/>
              <a:t> options with the </a:t>
            </a:r>
            <a:r>
              <a:rPr lang="en-US" sz="2000" dirty="0">
                <a:solidFill>
                  <a:srgbClr val="FF0000"/>
                </a:solidFill>
              </a:rPr>
              <a:t>same exercise price </a:t>
            </a:r>
            <a:r>
              <a:rPr lang="en-US" sz="2000" dirty="0"/>
              <a:t>and </a:t>
            </a:r>
            <a:r>
              <a:rPr lang="en-US" sz="2000" dirty="0">
                <a:solidFill>
                  <a:srgbClr val="FF0000"/>
                </a:solidFill>
              </a:rPr>
              <a:t>expiration date, </a:t>
            </a:r>
            <a:r>
              <a:rPr lang="en-US" sz="2000" dirty="0"/>
              <a:t>representing a no-arbitrage relationship between put option, call option, underlying asset, and risk-free asset prices.</a:t>
            </a:r>
          </a:p>
          <a:p>
            <a:r>
              <a:rPr lang="en-US" sz="2000" dirty="0">
                <a:solidFill>
                  <a:srgbClr val="FF0000"/>
                </a:solidFill>
              </a:rPr>
              <a:t>P</a:t>
            </a:r>
            <a:r>
              <a:rPr lang="en-US" sz="2000" baseline="-25000" dirty="0">
                <a:solidFill>
                  <a:srgbClr val="FF0000"/>
                </a:solidFill>
              </a:rPr>
              <a:t>0</a:t>
            </a:r>
            <a:r>
              <a:rPr lang="en-US" sz="2000" dirty="0">
                <a:solidFill>
                  <a:srgbClr val="FF0000"/>
                </a:solidFill>
              </a:rPr>
              <a:t>+S</a:t>
            </a:r>
            <a:r>
              <a:rPr lang="en-US" sz="2000" baseline="-25000" dirty="0">
                <a:solidFill>
                  <a:srgbClr val="FF0000"/>
                </a:solidFill>
              </a:rPr>
              <a:t>0 </a:t>
            </a:r>
            <a:r>
              <a:rPr lang="en-US" sz="2000" dirty="0">
                <a:solidFill>
                  <a:srgbClr val="FF0000"/>
                </a:solidFill>
              </a:rPr>
              <a:t>=C</a:t>
            </a:r>
            <a:r>
              <a:rPr lang="en-US" sz="2000" baseline="-25000" dirty="0">
                <a:solidFill>
                  <a:srgbClr val="FF0000"/>
                </a:solidFill>
              </a:rPr>
              <a:t>0</a:t>
            </a:r>
            <a:r>
              <a:rPr lang="en-US" sz="2000" dirty="0">
                <a:solidFill>
                  <a:srgbClr val="FF0000"/>
                </a:solidFill>
              </a:rPr>
              <a:t>+X/(1+r)</a:t>
            </a:r>
            <a:r>
              <a:rPr lang="en-US" sz="2000" baseline="30000" dirty="0">
                <a:solidFill>
                  <a:srgbClr val="FF0000"/>
                </a:solidFill>
              </a:rPr>
              <a:t>T</a:t>
            </a:r>
          </a:p>
          <a:p>
            <a:r>
              <a:rPr lang="en-US" sz="2000" dirty="0"/>
              <a:t>This strategy of holding an underlying asset and purchasing a put on the same asset is sometimes called a </a:t>
            </a:r>
            <a:r>
              <a:rPr lang="en-US" sz="2000" dirty="0">
                <a:solidFill>
                  <a:srgbClr val="FF0000"/>
                </a:solidFill>
              </a:rPr>
              <a:t>protective put</a:t>
            </a:r>
            <a:r>
              <a:rPr lang="en-US" sz="2000" dirty="0"/>
              <a:t>.</a:t>
            </a:r>
          </a:p>
          <a:p>
            <a:r>
              <a:rPr lang="en-US" sz="2000" dirty="0"/>
              <a:t>The combination of a purchased call and a risk-free bond is known as a </a:t>
            </a:r>
            <a:r>
              <a:rPr lang="en-US" sz="2000" dirty="0">
                <a:solidFill>
                  <a:srgbClr val="FF0000"/>
                </a:solidFill>
              </a:rPr>
              <a:t>fiduciary call</a:t>
            </a:r>
            <a:r>
              <a:rPr lang="en-US" sz="2000" dirty="0"/>
              <a:t>.</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t>Put-call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4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dirty="0"/>
              <a:t>Futures Contracts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a:t>
            </a:r>
            <a:r>
              <a:rPr lang="en-US" dirty="0">
                <a:solidFill>
                  <a:srgbClr val="FF0000"/>
                </a:solidFill>
              </a:rPr>
              <a:t>long underlying asset </a:t>
            </a:r>
            <a:r>
              <a:rPr lang="en-US" dirty="0"/>
              <a:t>position can be replicated by entering a </a:t>
            </a:r>
            <a:r>
              <a:rPr lang="en-US" dirty="0">
                <a:solidFill>
                  <a:srgbClr val="FF0000"/>
                </a:solidFill>
              </a:rPr>
              <a:t>long forward </a:t>
            </a:r>
            <a:r>
              <a:rPr lang="en-US" dirty="0"/>
              <a:t>contract and </a:t>
            </a:r>
            <a:r>
              <a:rPr lang="en-US" dirty="0">
                <a:solidFill>
                  <a:srgbClr val="FF0000"/>
                </a:solidFill>
              </a:rPr>
              <a:t>purchasing the risk-free asset(bond)with a face value equal to the forward price</a:t>
            </a:r>
            <a:r>
              <a:rPr lang="en-US" dirty="0"/>
              <a:t>.</a:t>
            </a:r>
          </a:p>
          <a:p>
            <a:r>
              <a:rPr lang="en-US" dirty="0"/>
              <a:t>The combination of the synthetic underlying position and a purchased put on the underlying is known as a </a:t>
            </a:r>
            <a:r>
              <a:rPr lang="en-US" dirty="0">
                <a:solidFill>
                  <a:srgbClr val="FF0000"/>
                </a:solidFill>
              </a:rPr>
              <a:t>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put–call forward parity:</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4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a:t>
            </a:r>
            <a:r>
              <a:rPr lang="en-US" sz="1500" dirty="0">
                <a:solidFill>
                  <a:srgbClr val="FF0000"/>
                </a:solidFill>
              </a:rPr>
              <a:t>Solvency</a:t>
            </a:r>
            <a:r>
              <a:rPr lang="en-US" sz="1500" dirty="0"/>
              <a:t>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a:t>
            </a:r>
            <a:r>
              <a:rPr lang="en-US" sz="1500" dirty="0">
                <a:solidFill>
                  <a:srgbClr val="FF0000"/>
                </a:solidFill>
              </a:rPr>
              <a:t>Insolvency</a:t>
            </a:r>
            <a:r>
              <a:rPr lang="en-US" sz="1500" dirty="0"/>
              <a:t>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dirty="0"/>
              <a:t>■ shareholder payoff is max(0, </a:t>
            </a:r>
            <a:r>
              <a:rPr lang="en-US" sz="2000" i="1" dirty="0"/>
              <a:t>V</a:t>
            </a:r>
            <a:r>
              <a:rPr lang="en-US" sz="2000" i="1" baseline="-25000" dirty="0"/>
              <a:t>T</a:t>
            </a:r>
            <a:r>
              <a:rPr lang="en-US" sz="2000" i="1" dirty="0"/>
              <a:t> </a:t>
            </a:r>
            <a:r>
              <a:rPr lang="en-US" sz="2000" dirty="0"/>
              <a:t>– </a:t>
            </a:r>
            <a:r>
              <a:rPr lang="en-US" sz="2000" i="1" dirty="0"/>
              <a:t>D</a:t>
            </a:r>
            <a:r>
              <a:rPr lang="en-US" sz="2000" dirty="0"/>
              <a:t>) </a:t>
            </a:r>
          </a:p>
          <a:p>
            <a:r>
              <a:rPr lang="en-US" sz="2000" dirty="0"/>
              <a:t>■ debtholder payoff is min(</a:t>
            </a:r>
            <a:r>
              <a:rPr lang="en-US" sz="2000" i="1" dirty="0"/>
              <a:t>V</a:t>
            </a:r>
            <a:r>
              <a:rPr lang="en-US" sz="2000" i="1" baseline="-25000" dirty="0"/>
              <a:t>T</a:t>
            </a:r>
            <a:r>
              <a:rPr lang="en-US" sz="2000" dirty="0"/>
              <a:t>, </a:t>
            </a:r>
            <a:r>
              <a:rPr lang="en-US" sz="2000" i="1" dirty="0"/>
              <a:t>D</a:t>
            </a:r>
            <a:r>
              <a:rPr lang="en-US" sz="2000" dirty="0"/>
              <a:t>)</a:t>
            </a:r>
          </a:p>
          <a:p>
            <a:r>
              <a:rPr lang="en-US" altLang="zh-CN" sz="2000" dirty="0"/>
              <a:t>Shareholders hold a </a:t>
            </a:r>
            <a:r>
              <a:rPr lang="en-US" altLang="zh-CN" sz="2000" dirty="0">
                <a:solidFill>
                  <a:srgbClr val="FF0000"/>
                </a:solidFill>
              </a:rPr>
              <a:t>call option on firm value(V</a:t>
            </a:r>
            <a:r>
              <a:rPr lang="en-US" altLang="zh-CN" sz="2000" baseline="-25000" dirty="0">
                <a:solidFill>
                  <a:srgbClr val="FF0000"/>
                </a:solidFill>
              </a:rPr>
              <a:t>T</a:t>
            </a:r>
            <a:r>
              <a:rPr lang="en-US" altLang="zh-CN" sz="2000" dirty="0">
                <a:solidFill>
                  <a:srgbClr val="FF0000"/>
                </a:solidFill>
              </a:rPr>
              <a:t>) with an exercise price of D</a:t>
            </a:r>
            <a:r>
              <a:rPr lang="en-US" altLang="zh-CN" sz="2000" dirty="0"/>
              <a:t>.</a:t>
            </a:r>
          </a:p>
          <a:p>
            <a:r>
              <a:rPr lang="en-US" sz="2000" dirty="0"/>
              <a:t>Debtholders hold a </a:t>
            </a:r>
            <a:r>
              <a:rPr lang="en-US" sz="2000" dirty="0">
                <a:solidFill>
                  <a:srgbClr val="FF0000"/>
                </a:solidFill>
              </a:rPr>
              <a:t>long position in a risk-free bond (</a:t>
            </a:r>
            <a:r>
              <a:rPr lang="en-US" sz="2000" i="1" dirty="0">
                <a:solidFill>
                  <a:srgbClr val="FF0000"/>
                </a:solidFill>
              </a:rPr>
              <a:t>D</a:t>
            </a:r>
            <a:r>
              <a:rPr lang="en-US" sz="2000" dirty="0">
                <a:solidFill>
                  <a:srgbClr val="FF0000"/>
                </a:solidFill>
              </a:rPr>
              <a:t>) </a:t>
            </a:r>
            <a:r>
              <a:rPr lang="en-US" sz="2000" dirty="0"/>
              <a:t>and have </a:t>
            </a:r>
            <a:r>
              <a:rPr lang="en-US" sz="2000" dirty="0">
                <a:solidFill>
                  <a:srgbClr val="FF0000"/>
                </a:solidFill>
              </a:rPr>
              <a:t>sold a put option to shareholders on firm value (</a:t>
            </a:r>
            <a:r>
              <a:rPr lang="en-US" sz="2000" i="1" dirty="0">
                <a:solidFill>
                  <a:srgbClr val="FF0000"/>
                </a:solidFill>
              </a:rPr>
              <a:t>V</a:t>
            </a:r>
            <a:r>
              <a:rPr lang="en-US" sz="2000" i="1" baseline="-25000" dirty="0">
                <a:solidFill>
                  <a:srgbClr val="FF0000"/>
                </a:solidFill>
              </a:rPr>
              <a:t>T</a:t>
            </a:r>
            <a:r>
              <a:rPr lang="en-US" sz="2000" dirty="0">
                <a:solidFill>
                  <a:srgbClr val="FF0000"/>
                </a:solidFill>
              </a:rPr>
              <a:t>) with an exercise price of </a:t>
            </a:r>
            <a:r>
              <a:rPr lang="en-US" sz="2000" i="1" dirty="0">
                <a:solidFill>
                  <a:srgbClr val="FF0000"/>
                </a:solidFill>
              </a:rPr>
              <a:t>D</a:t>
            </a:r>
            <a:r>
              <a:rPr lang="en-US" sz="2000" dirty="0"/>
              <a:t>.</a:t>
            </a:r>
          </a:p>
          <a:p>
            <a:r>
              <a:rPr lang="en-US" altLang="zh-CN" sz="2000" dirty="0"/>
              <a:t>Revisiting the put–call parity relationship, S</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PV(X), we may substitute the value of the firm at time 0 (V</a:t>
            </a:r>
            <a:r>
              <a:rPr lang="en-US" altLang="zh-CN" sz="2000" baseline="-25000" dirty="0"/>
              <a:t>0</a:t>
            </a:r>
            <a:r>
              <a:rPr lang="en-US" altLang="zh-CN" sz="2000" dirty="0"/>
              <a:t>) for the underlying asset (S</a:t>
            </a:r>
            <a:r>
              <a:rPr lang="en-US" altLang="zh-CN" sz="2000" baseline="-25000" dirty="0"/>
              <a:t>0</a:t>
            </a:r>
            <a:r>
              <a:rPr lang="en-US" altLang="zh-CN" sz="2000" dirty="0"/>
              <a:t>), substitute the debt (D) for the risk-free bond (X), and solve for V</a:t>
            </a:r>
            <a:r>
              <a:rPr lang="en-US" altLang="zh-CN" sz="2000" baseline="-25000" dirty="0"/>
              <a:t>0</a:t>
            </a:r>
            <a:r>
              <a:rPr lang="en-US" altLang="zh-CN" sz="2000" dirty="0"/>
              <a:t> as follows:</a:t>
            </a:r>
          </a:p>
          <a:p>
            <a:r>
              <a:rPr lang="en-US" altLang="zh-CN" sz="2000" dirty="0"/>
              <a:t>V</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PV(D)</a:t>
            </a:r>
          </a:p>
          <a:p>
            <a:r>
              <a:rPr lang="en-US" altLang="zh-CN" sz="2000" dirty="0"/>
              <a:t>V</a:t>
            </a:r>
            <a:r>
              <a:rPr lang="en-US" altLang="zh-CN" sz="2000" baseline="-25000" dirty="0"/>
              <a:t>0</a:t>
            </a:r>
            <a:r>
              <a:rPr lang="en-US" altLang="zh-CN" sz="2000" dirty="0"/>
              <a:t> = C</a:t>
            </a:r>
            <a:r>
              <a:rPr lang="en-US" altLang="zh-CN" sz="2000" baseline="-25000" dirty="0"/>
              <a:t>0</a:t>
            </a:r>
            <a:r>
              <a:rPr lang="en-US" altLang="zh-CN" sz="2000" dirty="0"/>
              <a:t> + PV(D) – P</a:t>
            </a:r>
            <a:r>
              <a:rPr lang="en-US" altLang="zh-CN" sz="2000" baseline="-25000" dirty="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77D3-D425-451F-936B-25D687C0D39F}"/>
              </a:ext>
            </a:extLst>
          </p:cNvPr>
          <p:cNvSpPr>
            <a:spLocks noGrp="1"/>
          </p:cNvSpPr>
          <p:nvPr>
            <p:ph type="title"/>
          </p:nvPr>
        </p:nvSpPr>
        <p:spPr/>
        <p:txBody>
          <a:bodyPr>
            <a:normAutofit/>
          </a:bodyPr>
          <a:lstStyle/>
          <a:p>
            <a:r>
              <a:rPr lang="en-US" sz="4400" dirty="0"/>
              <a:t>One-period binomial model</a:t>
            </a:r>
          </a:p>
        </p:txBody>
      </p:sp>
      <p:sp>
        <p:nvSpPr>
          <p:cNvPr id="3" name="Content Placeholder 2">
            <a:extLst>
              <a:ext uri="{FF2B5EF4-FFF2-40B4-BE49-F238E27FC236}">
                <a16:creationId xmlns:a16="http://schemas.microsoft.com/office/drawing/2014/main" id="{12A8C9F5-5FC6-46EF-82C0-9CD4A0558651}"/>
              </a:ext>
            </a:extLst>
          </p:cNvPr>
          <p:cNvSpPr>
            <a:spLocks noGrp="1"/>
          </p:cNvSpPr>
          <p:nvPr>
            <p:ph idx="1"/>
          </p:nvPr>
        </p:nvSpPr>
        <p:spPr/>
        <p:txBody>
          <a:bodyPr>
            <a:normAutofit/>
          </a:bodyPr>
          <a:lstStyle/>
          <a:p>
            <a:r>
              <a:rPr lang="en-US" dirty="0"/>
              <a:t>The asymmetric payoff profile of options and other contingent claims makes valuation of these instruments more challenging. Assumptions about future prices are an important component in option valuation given the different payoffs under different scenarios whose likelihood changes over time. Option valuation therefore requires the specification of a model for the </a:t>
            </a:r>
            <a:r>
              <a:rPr lang="en-US" dirty="0">
                <a:solidFill>
                  <a:srgbClr val="FF0000"/>
                </a:solidFill>
              </a:rPr>
              <a:t>future (random) price behavior </a:t>
            </a:r>
            <a:r>
              <a:rPr lang="en-US" dirty="0"/>
              <a:t>of the option’s underlying asset.</a:t>
            </a:r>
          </a:p>
          <a:p>
            <a:r>
              <a:rPr lang="en-US" dirty="0"/>
              <a:t>The binomial model is a common tool used to determine the </a:t>
            </a:r>
            <a:r>
              <a:rPr lang="en-US" dirty="0">
                <a:solidFill>
                  <a:srgbClr val="FF0000"/>
                </a:solidFill>
              </a:rPr>
              <a:t>no-arbitrage value </a:t>
            </a:r>
            <a:r>
              <a:rPr lang="en-US" dirty="0"/>
              <a:t>of an option.</a:t>
            </a:r>
          </a:p>
          <a:p>
            <a:r>
              <a:rPr lang="en-US" dirty="0"/>
              <a:t>The simplicity of this model makes it attractive, as we only need to make an assumption about the </a:t>
            </a:r>
            <a:r>
              <a:rPr lang="en-US" dirty="0">
                <a:solidFill>
                  <a:srgbClr val="FF0000"/>
                </a:solidFill>
              </a:rPr>
              <a:t>magnitude of the potential upward and downward price changes of the underlying asset </a:t>
            </a:r>
            <a:r>
              <a:rPr lang="en-US" dirty="0"/>
              <a:t>in a future time period.</a:t>
            </a:r>
          </a:p>
          <a:p>
            <a:endParaRPr lang="en-US" dirty="0"/>
          </a:p>
        </p:txBody>
      </p:sp>
    </p:spTree>
    <p:extLst>
      <p:ext uri="{BB962C8B-B14F-4D97-AF65-F5344CB8AC3E}">
        <p14:creationId xmlns:p14="http://schemas.microsoft.com/office/powerpoint/2010/main" val="39019842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8F8D-9622-4FCF-914E-CAC22857F3C0}"/>
              </a:ext>
            </a:extLst>
          </p:cNvPr>
          <p:cNvSpPr>
            <a:spLocks noGrp="1"/>
          </p:cNvSpPr>
          <p:nvPr>
            <p:ph type="title"/>
          </p:nvPr>
        </p:nvSpPr>
        <p:spPr/>
        <p:txBody>
          <a:bodyPr>
            <a:normAutofit/>
          </a:bodyPr>
          <a:lstStyle/>
          <a:p>
            <a:r>
              <a:rPr lang="en-US" sz="4400" dirty="0"/>
              <a:t>One-period binomial model</a:t>
            </a:r>
            <a:br>
              <a:rPr lang="en-US" sz="5400" dirty="0"/>
            </a:br>
            <a:r>
              <a:rPr lang="en-US" altLang="zh-CN" sz="3600" dirty="0"/>
              <a:t>no-arbitrage pricing</a:t>
            </a:r>
            <a:endParaRPr lang="en-US" sz="3600" dirty="0"/>
          </a:p>
        </p:txBody>
      </p:sp>
      <p:pic>
        <p:nvPicPr>
          <p:cNvPr id="5" name="Content Placeholder 4">
            <a:extLst>
              <a:ext uri="{FF2B5EF4-FFF2-40B4-BE49-F238E27FC236}">
                <a16:creationId xmlns:a16="http://schemas.microsoft.com/office/drawing/2014/main" id="{DEF55BAB-3DD9-4159-88B8-203CF8233EDD}"/>
              </a:ext>
            </a:extLst>
          </p:cNvPr>
          <p:cNvPicPr>
            <a:picLocks noGrp="1" noChangeAspect="1"/>
          </p:cNvPicPr>
          <p:nvPr>
            <p:ph idx="1"/>
          </p:nvPr>
        </p:nvPicPr>
        <p:blipFill>
          <a:blip r:embed="rId2"/>
          <a:stretch>
            <a:fillRect/>
          </a:stretch>
        </p:blipFill>
        <p:spPr>
          <a:xfrm>
            <a:off x="1024127" y="2087119"/>
            <a:ext cx="5226547" cy="3526044"/>
          </a:xfrm>
        </p:spPr>
      </p:pic>
      <p:sp>
        <p:nvSpPr>
          <p:cNvPr id="6" name="TextBox 5">
            <a:extLst>
              <a:ext uri="{FF2B5EF4-FFF2-40B4-BE49-F238E27FC236}">
                <a16:creationId xmlns:a16="http://schemas.microsoft.com/office/drawing/2014/main" id="{A5530E33-012B-43B1-9CEE-FBE6B6EB7632}"/>
              </a:ext>
            </a:extLst>
          </p:cNvPr>
          <p:cNvSpPr txBox="1"/>
          <p:nvPr/>
        </p:nvSpPr>
        <p:spPr>
          <a:xfrm>
            <a:off x="6434919" y="2084832"/>
            <a:ext cx="3906672" cy="1200329"/>
          </a:xfrm>
          <a:prstGeom prst="rect">
            <a:avLst/>
          </a:prstGeom>
          <a:noFill/>
        </p:spPr>
        <p:txBody>
          <a:bodyPr wrap="square" rtlCol="0">
            <a:spAutoFit/>
          </a:bodyPr>
          <a:lstStyle/>
          <a:p>
            <a:r>
              <a:rPr lang="en-US" sz="3600" dirty="0"/>
              <a:t>R</a:t>
            </a:r>
            <a:r>
              <a:rPr lang="en-US" sz="3600" baseline="30000" dirty="0"/>
              <a:t>u</a:t>
            </a:r>
            <a:r>
              <a:rPr lang="en-US" sz="3600" dirty="0"/>
              <a:t>=S</a:t>
            </a:r>
            <a:r>
              <a:rPr lang="en-US" sz="3600" baseline="-25000" dirty="0"/>
              <a:t>1</a:t>
            </a:r>
            <a:r>
              <a:rPr lang="en-US" sz="3600" baseline="30000" dirty="0"/>
              <a:t>u</a:t>
            </a:r>
            <a:r>
              <a:rPr lang="en-US" sz="3600" dirty="0"/>
              <a:t>/S</a:t>
            </a:r>
            <a:r>
              <a:rPr lang="en-US" sz="3600" baseline="-25000" dirty="0"/>
              <a:t>0</a:t>
            </a:r>
            <a:r>
              <a:rPr lang="en-US" sz="3600" dirty="0"/>
              <a:t> &gt;1</a:t>
            </a:r>
          </a:p>
          <a:p>
            <a:r>
              <a:rPr lang="en-US" sz="3600" dirty="0"/>
              <a:t>R</a:t>
            </a:r>
            <a:r>
              <a:rPr lang="en-US" sz="3600" baseline="30000" dirty="0"/>
              <a:t>d</a:t>
            </a:r>
            <a:r>
              <a:rPr lang="en-US" sz="3600" dirty="0"/>
              <a:t>=S</a:t>
            </a:r>
            <a:r>
              <a:rPr lang="en-US" sz="3600" baseline="-25000" dirty="0"/>
              <a:t>1</a:t>
            </a:r>
            <a:r>
              <a:rPr lang="en-US" sz="3600" baseline="30000" dirty="0"/>
              <a:t>d</a:t>
            </a:r>
            <a:r>
              <a:rPr lang="en-US" sz="3600" dirty="0"/>
              <a:t>/S</a:t>
            </a:r>
            <a:r>
              <a:rPr lang="en-US" sz="3600" baseline="-25000" dirty="0"/>
              <a:t>0</a:t>
            </a:r>
            <a:r>
              <a:rPr lang="en-US" sz="3600" dirty="0"/>
              <a:t> &lt;1</a:t>
            </a:r>
          </a:p>
        </p:txBody>
      </p:sp>
    </p:spTree>
    <p:extLst>
      <p:ext uri="{BB962C8B-B14F-4D97-AF65-F5344CB8AC3E}">
        <p14:creationId xmlns:p14="http://schemas.microsoft.com/office/powerpoint/2010/main" val="34327407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5213-37DD-47B1-A596-B6049579CDC3}"/>
              </a:ext>
            </a:extLst>
          </p:cNvPr>
          <p:cNvSpPr>
            <a:spLocks noGrp="1"/>
          </p:cNvSpPr>
          <p:nvPr>
            <p:ph type="title"/>
          </p:nvPr>
        </p:nvSpPr>
        <p:spPr/>
        <p:txBody>
          <a:bodyPr/>
          <a:lstStyle/>
          <a:p>
            <a:r>
              <a:rPr lang="en-US" sz="4400" dirty="0"/>
              <a:t>One-period binomial model</a:t>
            </a:r>
            <a:br>
              <a:rPr lang="en-US" sz="6600" dirty="0"/>
            </a:br>
            <a:r>
              <a:rPr lang="en-US" altLang="zh-CN" sz="3600" dirty="0"/>
              <a:t>no-arbitrage pricing</a:t>
            </a:r>
            <a:endParaRPr lang="en-US" sz="3600" dirty="0"/>
          </a:p>
        </p:txBody>
      </p:sp>
      <p:sp>
        <p:nvSpPr>
          <p:cNvPr id="3" name="Content Placeholder 2">
            <a:extLst>
              <a:ext uri="{FF2B5EF4-FFF2-40B4-BE49-F238E27FC236}">
                <a16:creationId xmlns:a16="http://schemas.microsoft.com/office/drawing/2014/main" id="{9E5CD3F6-B465-4B19-8F42-2078EECB3BE6}"/>
              </a:ext>
            </a:extLst>
          </p:cNvPr>
          <p:cNvSpPr>
            <a:spLocks noGrp="1"/>
          </p:cNvSpPr>
          <p:nvPr>
            <p:ph idx="1"/>
          </p:nvPr>
        </p:nvSpPr>
        <p:spPr/>
        <p:txBody>
          <a:bodyPr/>
          <a:lstStyle/>
          <a:p>
            <a:r>
              <a:rPr lang="en-US" dirty="0"/>
              <a:t>For example, setting S</a:t>
            </a:r>
            <a:r>
              <a:rPr lang="en-US" baseline="-25000" dirty="0"/>
              <a:t>0</a:t>
            </a:r>
            <a:r>
              <a:rPr lang="en-US" dirty="0"/>
              <a:t>=80 ,S</a:t>
            </a:r>
            <a:r>
              <a:rPr lang="en-US" baseline="-25000" dirty="0"/>
              <a:t>1</a:t>
            </a:r>
            <a:r>
              <a:rPr lang="en-US" baseline="30000" dirty="0"/>
              <a:t>d</a:t>
            </a:r>
            <a:r>
              <a:rPr lang="en-US" dirty="0"/>
              <a:t>= €60 and S</a:t>
            </a:r>
            <a:r>
              <a:rPr lang="en-US" baseline="-25000" dirty="0"/>
              <a:t>1</a:t>
            </a:r>
            <a:r>
              <a:rPr lang="en-US" baseline="30000" dirty="0"/>
              <a:t>u</a:t>
            </a:r>
            <a:r>
              <a:rPr lang="en-US" dirty="0"/>
              <a:t> = €110. Then, R</a:t>
            </a:r>
            <a:r>
              <a:rPr lang="en-US" baseline="30000" dirty="0"/>
              <a:t>u</a:t>
            </a:r>
            <a:r>
              <a:rPr lang="en-US" dirty="0"/>
              <a:t> = 1.375 and R</a:t>
            </a:r>
            <a:r>
              <a:rPr lang="en-US" baseline="30000" dirty="0"/>
              <a:t>d</a:t>
            </a:r>
            <a:r>
              <a:rPr lang="en-US" dirty="0"/>
              <a:t> = 0.75.</a:t>
            </a:r>
          </a:p>
          <a:p>
            <a:endParaRPr lang="en-US" dirty="0"/>
          </a:p>
        </p:txBody>
      </p:sp>
      <p:pic>
        <p:nvPicPr>
          <p:cNvPr id="5" name="Picture 4">
            <a:extLst>
              <a:ext uri="{FF2B5EF4-FFF2-40B4-BE49-F238E27FC236}">
                <a16:creationId xmlns:a16="http://schemas.microsoft.com/office/drawing/2014/main" id="{88EEDAD2-EBE2-4FDB-B33C-84B1AC228993}"/>
              </a:ext>
            </a:extLst>
          </p:cNvPr>
          <p:cNvPicPr>
            <a:picLocks noChangeAspect="1"/>
          </p:cNvPicPr>
          <p:nvPr/>
        </p:nvPicPr>
        <p:blipFill>
          <a:blip r:embed="rId2"/>
          <a:stretch>
            <a:fillRect/>
          </a:stretch>
        </p:blipFill>
        <p:spPr>
          <a:xfrm>
            <a:off x="1157145" y="2830986"/>
            <a:ext cx="8055094" cy="3283887"/>
          </a:xfrm>
          <a:prstGeom prst="rect">
            <a:avLst/>
          </a:prstGeom>
        </p:spPr>
      </p:pic>
    </p:spTree>
    <p:extLst>
      <p:ext uri="{BB962C8B-B14F-4D97-AF65-F5344CB8AC3E}">
        <p14:creationId xmlns:p14="http://schemas.microsoft.com/office/powerpoint/2010/main" val="13947057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3F83B-229B-4F79-A022-1B066DF81277}"/>
              </a:ext>
            </a:extLst>
          </p:cNvPr>
          <p:cNvSpPr>
            <a:spLocks noGrp="1"/>
          </p:cNvSpPr>
          <p:nvPr>
            <p:ph type="title"/>
          </p:nvPr>
        </p:nvSpPr>
        <p:spPr/>
        <p:txBody>
          <a:bodyPr/>
          <a:lstStyle/>
          <a:p>
            <a:r>
              <a:rPr lang="en-US" sz="4400" dirty="0"/>
              <a:t>One-period binomial model</a:t>
            </a:r>
            <a:br>
              <a:rPr lang="en-US" sz="6600" dirty="0"/>
            </a:br>
            <a:r>
              <a:rPr lang="en-US" altLang="zh-CN" sz="3600" dirty="0"/>
              <a:t>no-arbitrage pricing</a:t>
            </a:r>
            <a:endParaRPr lang="en-US" sz="3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A54B20-CC9C-42C8-A5EB-040AC341386A}"/>
                  </a:ext>
                </a:extLst>
              </p:cNvPr>
              <p:cNvSpPr>
                <a:spLocks noGrp="1"/>
              </p:cNvSpPr>
              <p:nvPr>
                <p:ph idx="1"/>
              </p:nvPr>
            </p:nvSpPr>
            <p:spPr/>
            <p:txBody>
              <a:bodyPr/>
              <a:lstStyle/>
              <a:p>
                <a:r>
                  <a:rPr lang="en-US" dirty="0"/>
                  <a:t>The only unknown value is c</a:t>
                </a:r>
                <a:r>
                  <a:rPr lang="en-US" baseline="-25000" dirty="0"/>
                  <a:t>0</a:t>
                </a:r>
                <a:r>
                  <a:rPr lang="en-US" dirty="0"/>
                  <a:t>, which may be determined using </a:t>
                </a:r>
                <a:r>
                  <a:rPr lang="en-US" dirty="0">
                    <a:solidFill>
                      <a:srgbClr val="FF0000"/>
                    </a:solidFill>
                  </a:rPr>
                  <a:t>replication and no-arbitrage pricing</a:t>
                </a:r>
                <a:r>
                  <a:rPr lang="en-US" dirty="0"/>
                  <a:t>. That is, the value of both the option and its underlying asset in each future scenario may be used to construct </a:t>
                </a:r>
                <a:r>
                  <a:rPr lang="en-US" dirty="0">
                    <a:solidFill>
                      <a:srgbClr val="FF0000"/>
                    </a:solidFill>
                  </a:rPr>
                  <a:t>a risk-free portfolio</a:t>
                </a:r>
                <a:r>
                  <a:rPr lang="en-US" dirty="0"/>
                  <a:t>. For example, assume that at t = 0 we sell the call option at a price of c</a:t>
                </a:r>
                <a:r>
                  <a:rPr lang="en-US" baseline="-25000" dirty="0"/>
                  <a:t>0</a:t>
                </a:r>
                <a:r>
                  <a:rPr lang="en-US" dirty="0"/>
                  <a:t> and purchase h units of the underlying asset.</a:t>
                </a:r>
              </a:p>
              <a:p>
                <a:r>
                  <a:rPr lang="en-US" dirty="0"/>
                  <a:t>V</a:t>
                </a:r>
                <a:r>
                  <a:rPr lang="en-US" baseline="-25000" dirty="0"/>
                  <a:t>0</a:t>
                </a:r>
                <a:r>
                  <a:rPr lang="en-US" dirty="0"/>
                  <a:t>=hS</a:t>
                </a:r>
                <a:r>
                  <a:rPr lang="en-US" baseline="-25000" dirty="0"/>
                  <a:t>0</a:t>
                </a:r>
                <a:r>
                  <a:rPr lang="en-US" dirty="0"/>
                  <a:t>-C</a:t>
                </a:r>
                <a:r>
                  <a:rPr lang="en-US" baseline="-25000" dirty="0"/>
                  <a:t>0</a:t>
                </a:r>
              </a:p>
              <a:p>
                <a:r>
                  <a:rPr lang="en-US" dirty="0"/>
                  <a:t>V</a:t>
                </a:r>
                <a:r>
                  <a:rPr lang="en-US" baseline="-25000" dirty="0"/>
                  <a:t>1</a:t>
                </a:r>
                <a:r>
                  <a:rPr lang="en-US" baseline="30000" dirty="0"/>
                  <a:t>u</a:t>
                </a:r>
                <a:r>
                  <a:rPr lang="en-US" dirty="0"/>
                  <a:t>=hS</a:t>
                </a:r>
                <a:r>
                  <a:rPr lang="en-US" baseline="-25000" dirty="0"/>
                  <a:t>1</a:t>
                </a:r>
                <a:r>
                  <a:rPr lang="en-US" baseline="30000" dirty="0"/>
                  <a:t>u</a:t>
                </a:r>
                <a:r>
                  <a:rPr lang="en-US" dirty="0"/>
                  <a:t>-C</a:t>
                </a:r>
                <a:r>
                  <a:rPr lang="en-US" baseline="-25000" dirty="0"/>
                  <a:t>1</a:t>
                </a:r>
                <a:r>
                  <a:rPr lang="en-US" baseline="30000" dirty="0"/>
                  <a:t>u</a:t>
                </a:r>
                <a:r>
                  <a:rPr lang="en-US" dirty="0"/>
                  <a:t>=h*110-10</a:t>
                </a:r>
              </a:p>
              <a:p>
                <a:r>
                  <a:rPr lang="en-US" dirty="0"/>
                  <a:t>V</a:t>
                </a:r>
                <a:r>
                  <a:rPr lang="en-US" baseline="-25000" dirty="0"/>
                  <a:t>1</a:t>
                </a:r>
                <a:r>
                  <a:rPr lang="en-US" baseline="30000" dirty="0"/>
                  <a:t>d</a:t>
                </a:r>
                <a:r>
                  <a:rPr lang="en-US" dirty="0"/>
                  <a:t>=hS</a:t>
                </a:r>
                <a:r>
                  <a:rPr lang="en-US" baseline="-25000" dirty="0"/>
                  <a:t>1</a:t>
                </a:r>
                <a:r>
                  <a:rPr lang="en-US" baseline="30000" dirty="0"/>
                  <a:t>d</a:t>
                </a:r>
                <a:r>
                  <a:rPr lang="en-US" dirty="0"/>
                  <a:t>-C</a:t>
                </a:r>
                <a:r>
                  <a:rPr lang="en-US" baseline="-25000" dirty="0"/>
                  <a:t>1</a:t>
                </a:r>
                <a:r>
                  <a:rPr lang="en-US" baseline="30000" dirty="0"/>
                  <a:t>d</a:t>
                </a:r>
                <a:r>
                  <a:rPr lang="en-US" dirty="0"/>
                  <a:t>=h*60-0</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h(hedge ratio)=</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num>
                      <m:den>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den>
                    </m:f>
                  </m:oMath>
                </a14:m>
                <a:r>
                  <a:rPr lang="en-US" dirty="0"/>
                  <a:t> =0.2</a:t>
                </a:r>
              </a:p>
              <a:p>
                <a:endParaRPr lang="en-US" baseline="-25000" dirty="0"/>
              </a:p>
              <a:p>
                <a:endParaRPr lang="en-US" dirty="0"/>
              </a:p>
            </p:txBody>
          </p:sp>
        </mc:Choice>
        <mc:Fallback>
          <p:sp>
            <p:nvSpPr>
              <p:cNvPr id="3" name="Content Placeholder 2">
                <a:extLst>
                  <a:ext uri="{FF2B5EF4-FFF2-40B4-BE49-F238E27FC236}">
                    <a16:creationId xmlns:a16="http://schemas.microsoft.com/office/drawing/2014/main" id="{BAA54B20-CC9C-42C8-A5EB-040AC341386A}"/>
                  </a:ext>
                </a:extLst>
              </p:cNvPr>
              <p:cNvSpPr>
                <a:spLocks noGrp="1" noRot="1" noChangeAspect="1" noMove="1" noResize="1" noEditPoints="1" noAdjustHandles="1" noChangeArrowheads="1" noChangeShapeType="1" noTextEdit="1"/>
              </p:cNvSpPr>
              <p:nvPr>
                <p:ph idx="1"/>
              </p:nvPr>
            </p:nvSpPr>
            <p:spPr>
              <a:blipFill>
                <a:blip r:embed="rId2"/>
                <a:stretch>
                  <a:fillRect l="-313" t="-1970"/>
                </a:stretch>
              </a:blipFill>
            </p:spPr>
            <p:txBody>
              <a:bodyPr/>
              <a:lstStyle/>
              <a:p>
                <a:r>
                  <a:rPr lang="en-US">
                    <a:noFill/>
                  </a:rPr>
                  <a:t> </a:t>
                </a:r>
              </a:p>
            </p:txBody>
          </p:sp>
        </mc:Fallback>
      </mc:AlternateContent>
      <p:sp>
        <p:nvSpPr>
          <p:cNvPr id="4" name="Arrow: Right 3">
            <a:extLst>
              <a:ext uri="{FF2B5EF4-FFF2-40B4-BE49-F238E27FC236}">
                <a16:creationId xmlns:a16="http://schemas.microsoft.com/office/drawing/2014/main" id="{01BDF3B9-541B-45B4-B371-89880B2C02D4}"/>
              </a:ext>
            </a:extLst>
          </p:cNvPr>
          <p:cNvSpPr/>
          <p:nvPr/>
        </p:nvSpPr>
        <p:spPr>
          <a:xfrm>
            <a:off x="2156347" y="5595583"/>
            <a:ext cx="354841" cy="177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651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D01C-8628-46E2-81C9-88E257E5278F}"/>
              </a:ext>
            </a:extLst>
          </p:cNvPr>
          <p:cNvSpPr>
            <a:spLocks noGrp="1"/>
          </p:cNvSpPr>
          <p:nvPr>
            <p:ph type="title"/>
          </p:nvPr>
        </p:nvSpPr>
        <p:spPr/>
        <p:txBody>
          <a:bodyPr/>
          <a:lstStyle/>
          <a:p>
            <a:r>
              <a:rPr lang="en-US" sz="4400" dirty="0"/>
              <a:t>One-period binomial model</a:t>
            </a:r>
            <a:br>
              <a:rPr lang="en-US" sz="6600" dirty="0"/>
            </a:br>
            <a:r>
              <a:rPr lang="en-US" altLang="zh-CN" sz="3600" dirty="0"/>
              <a:t>no-arbitrage pricing</a:t>
            </a:r>
            <a:endParaRPr lang="en-US" sz="3600" dirty="0"/>
          </a:p>
        </p:txBody>
      </p:sp>
      <p:sp>
        <p:nvSpPr>
          <p:cNvPr id="3" name="Content Placeholder 2">
            <a:extLst>
              <a:ext uri="{FF2B5EF4-FFF2-40B4-BE49-F238E27FC236}">
                <a16:creationId xmlns:a16="http://schemas.microsoft.com/office/drawing/2014/main" id="{5738BF32-95A6-4D2C-9F48-C3199492B49C}"/>
              </a:ext>
            </a:extLst>
          </p:cNvPr>
          <p:cNvSpPr>
            <a:spLocks noGrp="1"/>
          </p:cNvSpPr>
          <p:nvPr>
            <p:ph idx="1"/>
          </p:nvPr>
        </p:nvSpPr>
        <p:spPr/>
        <p:txBody>
          <a:bodyPr/>
          <a:lstStyle/>
          <a:p>
            <a:r>
              <a:rPr lang="en-US" dirty="0"/>
              <a:t>For each call option unit sold, we buy 0.2 units of the underlying asset (or for each underlying asset unit, we must sell 5 call options to equate the portfolio values at t=1).</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=12</a:t>
            </a:r>
          </a:p>
          <a:p>
            <a:r>
              <a:rPr lang="en-US" dirty="0"/>
              <a:t>For an annual risk-free rate of 5%</a:t>
            </a:r>
          </a:p>
          <a:p>
            <a:r>
              <a:rPr lang="en-US" dirty="0"/>
              <a:t>V</a:t>
            </a:r>
            <a:r>
              <a:rPr lang="en-US" baseline="-25000" dirty="0"/>
              <a:t>0</a:t>
            </a:r>
            <a:r>
              <a:rPr lang="en-US" dirty="0"/>
              <a:t>= V</a:t>
            </a:r>
            <a:r>
              <a:rPr lang="en-US" baseline="-25000" dirty="0"/>
              <a:t>1</a:t>
            </a:r>
            <a:r>
              <a:rPr lang="en-US" baseline="30000" dirty="0"/>
              <a:t>u</a:t>
            </a:r>
            <a:r>
              <a:rPr lang="en-US" dirty="0"/>
              <a:t>/(1+rf) = 12/(1+5%)=11.43</a:t>
            </a:r>
          </a:p>
          <a:p>
            <a:r>
              <a:rPr lang="en-US" dirty="0"/>
              <a:t>V</a:t>
            </a:r>
            <a:r>
              <a:rPr lang="en-US" baseline="-25000" dirty="0"/>
              <a:t>0</a:t>
            </a:r>
            <a:r>
              <a:rPr lang="en-US" dirty="0"/>
              <a:t>=h*S</a:t>
            </a:r>
            <a:r>
              <a:rPr lang="en-US" baseline="-25000" dirty="0"/>
              <a:t>0</a:t>
            </a:r>
            <a:r>
              <a:rPr lang="en-US" dirty="0"/>
              <a:t>-C</a:t>
            </a:r>
            <a:r>
              <a:rPr lang="en-US" baseline="-25000" dirty="0"/>
              <a:t>0 </a:t>
            </a:r>
            <a:r>
              <a:rPr lang="en-US" dirty="0"/>
              <a:t>= 0.2*80-C</a:t>
            </a:r>
            <a:r>
              <a:rPr lang="en-US" baseline="-25000" dirty="0"/>
              <a:t>0</a:t>
            </a:r>
            <a:r>
              <a:rPr lang="en-US" dirty="0"/>
              <a:t>=11.43</a:t>
            </a:r>
          </a:p>
          <a:p>
            <a:r>
              <a:rPr lang="en-US" dirty="0"/>
              <a:t>C</a:t>
            </a:r>
            <a:r>
              <a:rPr lang="en-US" baseline="-25000" dirty="0"/>
              <a:t>0</a:t>
            </a:r>
            <a:r>
              <a:rPr lang="en-US" dirty="0"/>
              <a:t>=4.57</a:t>
            </a:r>
          </a:p>
        </p:txBody>
      </p:sp>
    </p:spTree>
    <p:extLst>
      <p:ext uri="{BB962C8B-B14F-4D97-AF65-F5344CB8AC3E}">
        <p14:creationId xmlns:p14="http://schemas.microsoft.com/office/powerpoint/2010/main" val="31667819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D0378-CD39-4965-AD51-D522A276BB52}"/>
              </a:ext>
            </a:extLst>
          </p:cNvPr>
          <p:cNvSpPr>
            <a:spLocks noGrp="1"/>
          </p:cNvSpPr>
          <p:nvPr>
            <p:ph type="title"/>
          </p:nvPr>
        </p:nvSpPr>
        <p:spPr/>
        <p:txBody>
          <a:bodyPr/>
          <a:lstStyle/>
          <a:p>
            <a:r>
              <a:rPr lang="en-US" sz="4400" dirty="0"/>
              <a:t>One-period binomial model</a:t>
            </a:r>
            <a:br>
              <a:rPr lang="en-US" dirty="0"/>
            </a:br>
            <a:r>
              <a:rPr lang="en-US" sz="3600" dirty="0"/>
              <a:t>RISK-</a:t>
            </a:r>
            <a:r>
              <a:rPr lang="en-US" sz="3600" dirty="0" err="1"/>
              <a:t>NEUTRAl</a:t>
            </a:r>
            <a:r>
              <a:rPr lang="en-US" sz="3600" dirty="0"/>
              <a:t> pricing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05DCAF-4C91-447C-9883-53516CE44B66}"/>
                  </a:ext>
                </a:extLst>
              </p:cNvPr>
              <p:cNvSpPr>
                <a:spLocks noGrp="1"/>
              </p:cNvSpPr>
              <p:nvPr>
                <p:ph idx="1"/>
              </p:nvPr>
            </p:nvSpPr>
            <p:spPr/>
            <p:txBody>
              <a:bodyPr/>
              <a:lstStyle/>
              <a:p>
                <a:r>
                  <a:rPr lang="en-US" dirty="0"/>
                  <a:t>As shown in the prior lesson, an option’s value is </a:t>
                </a:r>
                <a:r>
                  <a:rPr lang="en-US" dirty="0">
                    <a:solidFill>
                      <a:srgbClr val="FF0000"/>
                    </a:solidFill>
                  </a:rPr>
                  <a:t>not affected by actual (real-world) probabilities</a:t>
                </a:r>
                <a:r>
                  <a:rPr lang="en-US" dirty="0"/>
                  <a:t> of underlying price increases or decreases.</a:t>
                </a:r>
              </a:p>
              <a:p>
                <a:r>
                  <a:rPr lang="en-US" dirty="0"/>
                  <a:t>As we will see in this lesson, only the </a:t>
                </a:r>
                <a:r>
                  <a:rPr lang="en-US" dirty="0">
                    <a:solidFill>
                      <a:srgbClr val="FF0000"/>
                    </a:solidFill>
                  </a:rPr>
                  <a:t>expected volatility</a:t>
                </a:r>
                <a:r>
                  <a:rPr lang="en-US" dirty="0"/>
                  <a:t>—that is, gross returns Ru and Rd introduced earlier—and </a:t>
                </a:r>
                <a:r>
                  <a:rPr lang="en-US" dirty="0">
                    <a:solidFill>
                      <a:srgbClr val="FF0000"/>
                    </a:solidFill>
                  </a:rPr>
                  <a:t>not the expected return </a:t>
                </a:r>
                <a:r>
                  <a:rPr lang="en-US" dirty="0"/>
                  <a:t>are required to price an option.</a:t>
                </a:r>
              </a:p>
              <a:p>
                <a:r>
                  <a:rPr lang="en-US" dirty="0"/>
                  <a:t>The value of the call option today, c</a:t>
                </a:r>
                <a:r>
                  <a:rPr lang="en-US" baseline="-25000" dirty="0"/>
                  <a:t>0</a:t>
                </a:r>
                <a:r>
                  <a:rPr lang="en-US" dirty="0"/>
                  <a:t>, is computed as the expected value of the option at expiration, c</a:t>
                </a:r>
                <a:r>
                  <a:rPr lang="en-US" baseline="-25000" dirty="0"/>
                  <a:t>1</a:t>
                </a:r>
                <a:r>
                  <a:rPr lang="en-US" baseline="30000" dirty="0"/>
                  <a:t>u</a:t>
                </a:r>
                <a:r>
                  <a:rPr lang="en-US" dirty="0"/>
                  <a:t> and c</a:t>
                </a:r>
                <a:r>
                  <a:rPr lang="en-US" baseline="-25000" dirty="0"/>
                  <a:t>1</a:t>
                </a:r>
                <a:r>
                  <a:rPr lang="en-US" baseline="30000" dirty="0"/>
                  <a:t>d</a:t>
                </a:r>
                <a:r>
                  <a:rPr lang="en-US" dirty="0"/>
                  <a:t>, discounted at the risk-free rate, r.</a:t>
                </a:r>
              </a:p>
              <a:p>
                <a:r>
                  <a:rPr lang="en-US" dirty="0"/>
                  <a:t>C</a:t>
                </a:r>
                <a:r>
                  <a:rPr lang="en-US" baseline="-25000" dirty="0"/>
                  <a:t>0</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𝑑</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𝑇</m:t>
                        </m:r>
                      </m:den>
                    </m:f>
                  </m:oMath>
                </a14:m>
                <a:r>
                  <a:rPr lang="en-US" dirty="0"/>
                  <a:t> </a:t>
                </a:r>
              </a:p>
              <a:p>
                <a:endParaRPr lang="en-US" dirty="0"/>
              </a:p>
            </p:txBody>
          </p:sp>
        </mc:Choice>
        <mc:Fallback>
          <p:sp>
            <p:nvSpPr>
              <p:cNvPr id="3" name="Content Placeholder 2">
                <a:extLst>
                  <a:ext uri="{FF2B5EF4-FFF2-40B4-BE49-F238E27FC236}">
                    <a16:creationId xmlns:a16="http://schemas.microsoft.com/office/drawing/2014/main" id="{0305DCAF-4C91-447C-9883-53516CE44B66}"/>
                  </a:ext>
                </a:extLst>
              </p:cNvPr>
              <p:cNvSpPr>
                <a:spLocks noGrp="1" noRot="1" noChangeAspect="1" noMove="1" noResize="1" noEditPoints="1" noAdjustHandles="1" noChangeArrowheads="1" noChangeShapeType="1" noTextEdit="1"/>
              </p:cNvSpPr>
              <p:nvPr>
                <p:ph idx="1"/>
              </p:nvPr>
            </p:nvSpPr>
            <p:spPr>
              <a:blipFill>
                <a:blip r:embed="rId2"/>
                <a:stretch>
                  <a:fillRect l="-313" t="-1970" r="-502"/>
                </a:stretch>
              </a:blipFill>
            </p:spPr>
            <p:txBody>
              <a:bodyPr/>
              <a:lstStyle/>
              <a:p>
                <a:r>
                  <a:rPr lang="en-US">
                    <a:noFill/>
                  </a:rPr>
                  <a:t> </a:t>
                </a:r>
              </a:p>
            </p:txBody>
          </p:sp>
        </mc:Fallback>
      </mc:AlternateContent>
    </p:spTree>
    <p:extLst>
      <p:ext uri="{BB962C8B-B14F-4D97-AF65-F5344CB8AC3E}">
        <p14:creationId xmlns:p14="http://schemas.microsoft.com/office/powerpoint/2010/main" val="2098845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a:t>Futures Contracts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76480-8694-4EB6-93C9-D75C4658A16E}"/>
              </a:ext>
            </a:extLst>
          </p:cNvPr>
          <p:cNvSpPr>
            <a:spLocks noGrp="1"/>
          </p:cNvSpPr>
          <p:nvPr>
            <p:ph type="title"/>
          </p:nvPr>
        </p:nvSpPr>
        <p:spPr/>
        <p:txBody>
          <a:bodyPr/>
          <a:lstStyle/>
          <a:p>
            <a:r>
              <a:rPr lang="en-US" sz="4400" dirty="0"/>
              <a:t>One-period binomial model</a:t>
            </a:r>
            <a:br>
              <a:rPr lang="en-US" dirty="0"/>
            </a:br>
            <a:r>
              <a:rPr lang="en-US" sz="3600" dirty="0"/>
              <a:t>RISK-</a:t>
            </a:r>
            <a:r>
              <a:rPr lang="en-US" sz="3600" dirty="0" err="1"/>
              <a:t>NEUTRAl</a:t>
            </a:r>
            <a:r>
              <a:rPr lang="en-US" sz="3600" dirty="0"/>
              <a:t> pricing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FA2DC8A-25CE-4933-88F1-A3DAD00F6A81}"/>
                  </a:ext>
                </a:extLst>
              </p:cNvPr>
              <p:cNvSpPr>
                <a:spLocks noGrp="1"/>
              </p:cNvSpPr>
              <p:nvPr>
                <p:ph idx="1"/>
              </p:nvPr>
            </p:nvSpPr>
            <p:spPr/>
            <p:txBody>
              <a:bodyPr/>
              <a:lstStyle/>
              <a:p>
                <a:r>
                  <a:rPr lang="en-US" dirty="0"/>
                  <a:t>More specifically, π, is the </a:t>
                </a:r>
                <a:r>
                  <a:rPr lang="en-US" dirty="0">
                    <a:solidFill>
                      <a:srgbClr val="FF0000"/>
                    </a:solidFill>
                  </a:rPr>
                  <a:t>risk-neutral probability </a:t>
                </a:r>
                <a:r>
                  <a:rPr lang="en-US" dirty="0"/>
                  <a:t>of an increase in the underlying price to S</a:t>
                </a:r>
                <a:r>
                  <a:rPr lang="en-US" baseline="-25000" dirty="0"/>
                  <a:t>1</a:t>
                </a:r>
                <a:r>
                  <a:rPr lang="en-US" baseline="30000" dirty="0"/>
                  <a:t>u</a:t>
                </a:r>
                <a:r>
                  <a:rPr lang="en-US" dirty="0"/>
                  <a:t> = R</a:t>
                </a:r>
                <a:r>
                  <a:rPr lang="en-US" baseline="30000" dirty="0"/>
                  <a:t>u</a:t>
                </a:r>
                <a:r>
                  <a:rPr lang="en-US" dirty="0"/>
                  <a:t>S</a:t>
                </a:r>
                <a:r>
                  <a:rPr lang="en-US" baseline="-25000" dirty="0"/>
                  <a:t>0</a:t>
                </a:r>
                <a:r>
                  <a:rPr lang="en-US" dirty="0"/>
                  <a:t>, and (1 − π) is that of a decrease, S</a:t>
                </a:r>
                <a:r>
                  <a:rPr lang="en-US" baseline="-25000" dirty="0"/>
                  <a:t>1</a:t>
                </a:r>
                <a:r>
                  <a:rPr lang="en-US" baseline="30000" dirty="0"/>
                  <a:t>d</a:t>
                </a:r>
                <a:r>
                  <a:rPr lang="en-US" dirty="0"/>
                  <a:t> = R</a:t>
                </a:r>
                <a:r>
                  <a:rPr lang="en-US" baseline="30000" dirty="0"/>
                  <a:t>d</a:t>
                </a:r>
                <a:r>
                  <a:rPr lang="en-US" dirty="0"/>
                  <a:t>S</a:t>
                </a:r>
                <a:r>
                  <a:rPr lang="en-US" baseline="-25000" dirty="0"/>
                  <a:t>0</a:t>
                </a:r>
              </a:p>
              <a:p>
                <a:r>
                  <a:rPr lang="en-US" sz="2800" dirty="0">
                    <a:latin typeface="Trebuchet MS" panose="020B0603020202020204" pitchFamily="34" charset="0"/>
                  </a:rPr>
                  <a:t>𝜋=</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r>
                          <a:rPr lang="en-US" sz="2800" b="0" i="1" smtClean="0">
                            <a:latin typeface="Cambria Math" panose="02040503050406030204" pitchFamily="18" charset="0"/>
                          </a:rPr>
                          <m:t>𝑟</m:t>
                        </m:r>
                        <m:r>
                          <a:rPr lang="en-US" sz="2800" b="0" i="1" smtClean="0">
                            <a:latin typeface="Cambria Math" panose="02040503050406030204" pitchFamily="18" charset="0"/>
                          </a:rPr>
                          <m:t>−</m:t>
                        </m:r>
                        <m:r>
                          <a:rPr lang="en-US" sz="2800" b="0" i="1" smtClean="0">
                            <a:latin typeface="Cambria Math" panose="02040503050406030204" pitchFamily="18" charset="0"/>
                          </a:rPr>
                          <m:t>𝑅𝑑</m:t>
                        </m:r>
                      </m:num>
                      <m:den>
                        <m:r>
                          <a:rPr lang="en-US" sz="2800" b="0" i="1" smtClean="0">
                            <a:latin typeface="Cambria Math" panose="02040503050406030204" pitchFamily="18" charset="0"/>
                          </a:rPr>
                          <m:t>𝑅</m:t>
                        </m:r>
                        <m:r>
                          <a:rPr lang="en-US" sz="2800" b="0" i="1" baseline="30000" smtClean="0">
                            <a:latin typeface="Cambria Math" panose="02040503050406030204" pitchFamily="18" charset="0"/>
                          </a:rPr>
                          <m:t>𝑢</m:t>
                        </m:r>
                        <m:r>
                          <a:rPr lang="en-US" sz="2800" b="0" i="1" smtClean="0">
                            <a:latin typeface="Cambria Math" panose="02040503050406030204" pitchFamily="18" charset="0"/>
                          </a:rPr>
                          <m:t>−</m:t>
                        </m:r>
                        <m:r>
                          <a:rPr lang="en-US" sz="2800" i="1">
                            <a:latin typeface="Cambria Math" panose="02040503050406030204" pitchFamily="18" charset="0"/>
                          </a:rPr>
                          <m:t>𝑅</m:t>
                        </m:r>
                        <m:r>
                          <a:rPr lang="en-US" sz="2800" i="1" baseline="30000">
                            <a:latin typeface="Cambria Math" panose="02040503050406030204" pitchFamily="18" charset="0"/>
                          </a:rPr>
                          <m:t>𝑑</m:t>
                        </m:r>
                      </m:den>
                    </m:f>
                  </m:oMath>
                </a14:m>
                <a:endParaRPr lang="en-US" sz="2800" dirty="0"/>
              </a:p>
              <a:p>
                <a:r>
                  <a:rPr lang="en-US" dirty="0"/>
                  <a:t>Substituting the details from our earlier example, where R</a:t>
                </a:r>
                <a:r>
                  <a:rPr lang="en-US" baseline="30000" dirty="0"/>
                  <a:t>u</a:t>
                </a:r>
                <a:r>
                  <a:rPr lang="en-US" dirty="0"/>
                  <a:t>S</a:t>
                </a:r>
                <a:r>
                  <a:rPr lang="en-US" baseline="-25000" dirty="0"/>
                  <a:t>0</a:t>
                </a:r>
                <a:r>
                  <a:rPr lang="en-US" dirty="0"/>
                  <a:t>= €110, R</a:t>
                </a:r>
                <a:r>
                  <a:rPr lang="en-US" baseline="30000" dirty="0"/>
                  <a:t>d</a:t>
                </a:r>
                <a:r>
                  <a:rPr lang="en-US" dirty="0"/>
                  <a:t>S</a:t>
                </a:r>
                <a:r>
                  <a:rPr lang="en-US" baseline="-25000" dirty="0"/>
                  <a:t>0</a:t>
                </a:r>
                <a:r>
                  <a:rPr lang="en-US" dirty="0"/>
                  <a:t>= €60, S</a:t>
                </a:r>
                <a:r>
                  <a:rPr lang="en-US" baseline="-25000" dirty="0"/>
                  <a:t>0</a:t>
                </a:r>
                <a:r>
                  <a:rPr lang="en-US" dirty="0"/>
                  <a:t>= €80, and X = €100, R</a:t>
                </a:r>
                <a:r>
                  <a:rPr lang="en-US" baseline="30000" dirty="0"/>
                  <a:t>u</a:t>
                </a:r>
                <a:r>
                  <a:rPr lang="en-US" dirty="0"/>
                  <a:t> = 1.375 and R</a:t>
                </a:r>
                <a:r>
                  <a:rPr lang="en-US" baseline="30000" dirty="0"/>
                  <a:t>d</a:t>
                </a:r>
                <a:r>
                  <a:rPr lang="en-US" dirty="0"/>
                  <a:t> = 0.75 and assuming an annual risk-free rate of 5%:</a:t>
                </a:r>
              </a:p>
              <a:p>
                <a14:m>
                  <m:oMath xmlns:m="http://schemas.openxmlformats.org/officeDocument/2006/math">
                    <m:r>
                      <a:rPr lang="en-US" sz="2800" i="1" smtClean="0">
                        <a:latin typeface="Cambria Math" panose="02040503050406030204" pitchFamily="18" charset="0"/>
                        <a:ea typeface="Cambria Math" panose="02040503050406030204" pitchFamily="18" charset="0"/>
                      </a:rPr>
                      <m:t>𝜋</m:t>
                    </m:r>
                  </m:oMath>
                </a14:m>
                <a:r>
                  <a:rPr lang="en-US" sz="2800" dirty="0"/>
                  <a:t>=</a:t>
                </a:r>
                <a14:m>
                  <m:oMath xmlns:m="http://schemas.openxmlformats.org/officeDocument/2006/math">
                    <m:f>
                      <m:fPr>
                        <m:ctrlPr>
                          <a:rPr lang="en-US" sz="2800" i="1" dirty="0" smtClean="0">
                            <a:latin typeface="Cambria Math" panose="02040503050406030204" pitchFamily="18" charset="0"/>
                          </a:rPr>
                        </m:ctrlPr>
                      </m:fPr>
                      <m:num>
                        <m:r>
                          <a:rPr lang="en-US" sz="2800" b="0" i="1" dirty="0" smtClean="0">
                            <a:latin typeface="Cambria Math" panose="02040503050406030204" pitchFamily="18" charset="0"/>
                          </a:rPr>
                          <m:t>1+0.05−0.75</m:t>
                        </m:r>
                      </m:num>
                      <m:den>
                        <m:r>
                          <a:rPr lang="en-US" sz="2800" b="0" i="1" dirty="0" smtClean="0">
                            <a:latin typeface="Cambria Math" panose="02040503050406030204" pitchFamily="18" charset="0"/>
                          </a:rPr>
                          <m:t>1.375−0.75</m:t>
                        </m:r>
                      </m:den>
                    </m:f>
                    <m:r>
                      <a:rPr lang="en-US" sz="2800" b="0" i="1" dirty="0" smtClean="0">
                        <a:latin typeface="Cambria Math" panose="02040503050406030204" pitchFamily="18" charset="0"/>
                      </a:rPr>
                      <m:t>=0.48</m:t>
                    </m:r>
                  </m:oMath>
                </a14:m>
                <a:endParaRPr lang="en-US" sz="2800" b="0" dirty="0"/>
              </a:p>
              <a:p>
                <a:r>
                  <a:rPr lang="en-US" dirty="0"/>
                  <a:t>C</a:t>
                </a:r>
                <a:r>
                  <a:rPr lang="en-US" baseline="-25000" dirty="0"/>
                  <a:t>0</a:t>
                </a:r>
                <a:r>
                  <a:rPr lang="en-US" dirty="0"/>
                  <a:t>=(0.48*10+0.52*0)/(1+0.05)=4.57</a:t>
                </a:r>
              </a:p>
            </p:txBody>
          </p:sp>
        </mc:Choice>
        <mc:Fallback>
          <p:sp>
            <p:nvSpPr>
              <p:cNvPr id="3" name="Content Placeholder 2">
                <a:extLst>
                  <a:ext uri="{FF2B5EF4-FFF2-40B4-BE49-F238E27FC236}">
                    <a16:creationId xmlns:a16="http://schemas.microsoft.com/office/drawing/2014/main" id="{CFA2DC8A-25CE-4933-88F1-A3DAD00F6A81}"/>
                  </a:ext>
                </a:extLst>
              </p:cNvPr>
              <p:cNvSpPr>
                <a:spLocks noGrp="1" noRot="1" noChangeAspect="1" noMove="1" noResize="1" noEditPoints="1" noAdjustHandles="1" noChangeArrowheads="1" noChangeShapeType="1" noTextEdit="1"/>
              </p:cNvSpPr>
              <p:nvPr>
                <p:ph idx="1"/>
              </p:nvPr>
            </p:nvSpPr>
            <p:spPr>
              <a:blipFill>
                <a:blip r:embed="rId2"/>
                <a:stretch>
                  <a:fillRect l="-1755" t="-1970" r="-1317"/>
                </a:stretch>
              </a:blipFill>
            </p:spPr>
            <p:txBody>
              <a:bodyPr/>
              <a:lstStyle/>
              <a:p>
                <a:r>
                  <a:rPr lang="en-US">
                    <a:noFill/>
                  </a:rPr>
                  <a:t> </a:t>
                </a:r>
              </a:p>
            </p:txBody>
          </p:sp>
        </mc:Fallback>
      </mc:AlternateContent>
    </p:spTree>
    <p:extLst>
      <p:ext uri="{BB962C8B-B14F-4D97-AF65-F5344CB8AC3E}">
        <p14:creationId xmlns:p14="http://schemas.microsoft.com/office/powerpoint/2010/main" val="737535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14CD-D813-45C8-8A32-1AA8E9A6F5C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D9E220BE-F07C-4FAB-BC3F-67B9DC800053}"/>
              </a:ext>
            </a:extLst>
          </p:cNvPr>
          <p:cNvSpPr>
            <a:spLocks noGrp="1"/>
          </p:cNvSpPr>
          <p:nvPr>
            <p:ph idx="1"/>
          </p:nvPr>
        </p:nvSpPr>
        <p:spPr/>
        <p:txBody>
          <a:bodyPr/>
          <a:lstStyle/>
          <a:p>
            <a:r>
              <a:rPr lang="en-US" dirty="0" err="1"/>
              <a:t>Privatbank</a:t>
            </a:r>
            <a:r>
              <a:rPr lang="en-US" dirty="0"/>
              <a:t> Kleinert </a:t>
            </a:r>
            <a:r>
              <a:rPr lang="en-US" dirty="0" err="1"/>
              <a:t>KGaA</a:t>
            </a:r>
            <a:r>
              <a:rPr lang="en-US" dirty="0"/>
              <a:t>, a private wealth manager in Munich, has a number of clients with large holdings in the German fintech firm </a:t>
            </a:r>
            <a:r>
              <a:rPr lang="en-US" dirty="0" err="1"/>
              <a:t>SparCoin</a:t>
            </a:r>
            <a:r>
              <a:rPr lang="en-US" dirty="0"/>
              <a:t> AG. Kleinert’s analyst is concerned about a drop in </a:t>
            </a:r>
            <a:r>
              <a:rPr lang="en-US" dirty="0" err="1"/>
              <a:t>SparCoin’s</a:t>
            </a:r>
            <a:r>
              <a:rPr lang="en-US" dirty="0"/>
              <a:t> share price in the next year and is recommending to clients that they consider purchasing a one-year put with an exercise price of €100. </a:t>
            </a:r>
            <a:r>
              <a:rPr lang="en-US" dirty="0" err="1"/>
              <a:t>SparCoin’s</a:t>
            </a:r>
            <a:r>
              <a:rPr lang="en-US" dirty="0"/>
              <a:t> spot price (S0) is €105.25, and it pays no dividends. The risk-free rate is 0.37%.</a:t>
            </a:r>
          </a:p>
        </p:txBody>
      </p:sp>
    </p:spTree>
    <p:extLst>
      <p:ext uri="{BB962C8B-B14F-4D97-AF65-F5344CB8AC3E}">
        <p14:creationId xmlns:p14="http://schemas.microsoft.com/office/powerpoint/2010/main" val="14134820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CC65-32A2-4FE6-8A75-4875B1B6526D}"/>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7902632E-9604-4FB1-B407-6DF4E99BB603}"/>
              </a:ext>
            </a:extLst>
          </p:cNvPr>
          <p:cNvSpPr>
            <a:spLocks noGrp="1"/>
          </p:cNvSpPr>
          <p:nvPr>
            <p:ph idx="1"/>
          </p:nvPr>
        </p:nvSpPr>
        <p:spPr/>
        <p:txBody>
          <a:bodyPr>
            <a:normAutofit lnSpcReduction="10000"/>
          </a:bodyPr>
          <a:lstStyle/>
          <a:p>
            <a:r>
              <a:rPr lang="en-US" dirty="0"/>
              <a:t>1. Kleinert’s analyst estimates a 50-50 chance that the price of </a:t>
            </a:r>
            <a:r>
              <a:rPr lang="en-US" dirty="0" err="1"/>
              <a:t>SparCoin</a:t>
            </a:r>
            <a:r>
              <a:rPr lang="en-US" dirty="0"/>
              <a:t> will either increase by 12% or decline by 10% at the put option’s expiration date. Which of the following statements best describes the no-arbitrage option price implied by this assumption?</a:t>
            </a:r>
          </a:p>
          <a:p>
            <a:r>
              <a:rPr lang="en-US" dirty="0"/>
              <a:t>A. Since there is a 50% chance that the stock will fall to €94.73, there is a 50-50 chance of a €5.27 payout upon exercise and the no-arbitrage put is therefore worth €2.64 (= €5.27 / 2).</a:t>
            </a:r>
          </a:p>
          <a:p>
            <a:r>
              <a:rPr lang="en-US" dirty="0"/>
              <a:t>B. Since there is a 50% chance that the stock will fall to €94.73, there is a 50-50 chance of a €5.27 payout upon exercise and given the risk-neutral probability of 0.47, the no-arbitrage put price is €2.48 (= €5.27 × 0.47).</a:t>
            </a:r>
          </a:p>
          <a:p>
            <a:r>
              <a:rPr lang="en-US" dirty="0"/>
              <a:t>C. Since there is a 50% chance that the stock will fall to €94.73 and the risk-neutral probability is 0.47, the no-arbitrage put price is €2.78 (= €5.27 ×{[1 – 0.47]/1.0037}).</a:t>
            </a:r>
          </a:p>
        </p:txBody>
      </p:sp>
    </p:spTree>
    <p:extLst>
      <p:ext uri="{BB962C8B-B14F-4D97-AF65-F5344CB8AC3E}">
        <p14:creationId xmlns:p14="http://schemas.microsoft.com/office/powerpoint/2010/main" val="23126371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D8D3-800A-47C6-A368-87A9DA98E0B7}"/>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7225EE8-4D4B-49D4-838C-D4409D265184}"/>
              </a:ext>
            </a:extLst>
          </p:cNvPr>
          <p:cNvSpPr>
            <a:spLocks noGrp="1"/>
          </p:cNvSpPr>
          <p:nvPr>
            <p:ph idx="1"/>
          </p:nvPr>
        </p:nvSpPr>
        <p:spPr/>
        <p:txBody>
          <a:bodyPr>
            <a:normAutofit/>
          </a:bodyPr>
          <a:lstStyle/>
          <a:p>
            <a:r>
              <a:rPr lang="en-US" dirty="0"/>
              <a:t>2. If Kleinert’s clients observe that the one-year put option with a €100 exercise price is trading at €2.50, which of the following statements best describes how Kleinert’s clients could take advantage of this to earn a risk-free return greater than 0.37% over the year.</a:t>
            </a:r>
          </a:p>
          <a:p>
            <a:r>
              <a:rPr lang="en-US" dirty="0"/>
              <a:t>A. Kleinert should purchase the put option and also purchase approximately 0.23 shares per option to match the hedge ratio.</a:t>
            </a:r>
          </a:p>
          <a:p>
            <a:r>
              <a:rPr lang="en-US" dirty="0"/>
              <a:t>B. Kleinert should purchase the put option and purchase 50% of the underlying shares given the 50-50 chance the stock will fall and the put option exercised.</a:t>
            </a:r>
          </a:p>
          <a:p>
            <a:r>
              <a:rPr lang="en-US" dirty="0"/>
              <a:t>C. Kleinert should purchase the put option and purchase 47% of the underlying shares to match the risk-neutral probability of put exercise.</a:t>
            </a:r>
          </a:p>
        </p:txBody>
      </p:sp>
    </p:spTree>
    <p:extLst>
      <p:ext uri="{BB962C8B-B14F-4D97-AF65-F5344CB8AC3E}">
        <p14:creationId xmlns:p14="http://schemas.microsoft.com/office/powerpoint/2010/main" val="3574363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124B-F8B1-44FB-B9D6-3239CDA95508}"/>
              </a:ext>
            </a:extLst>
          </p:cNvPr>
          <p:cNvSpPr>
            <a:spLocks noGrp="1"/>
          </p:cNvSpPr>
          <p:nvPr>
            <p:ph type="title"/>
          </p:nvPr>
        </p:nvSpPr>
        <p:spPr/>
        <p:txBody>
          <a:bodyPr>
            <a:normAutofit fontScale="90000"/>
          </a:bodyPr>
          <a:lstStyle/>
          <a:p>
            <a:r>
              <a:rPr lang="en-US" altLang="zh-CN" sz="4400" dirty="0"/>
              <a:t>Classification </a:t>
            </a:r>
            <a:r>
              <a:rPr lang="en-US" sz="4400" dirty="0"/>
              <a:t>of derivatives</a:t>
            </a:r>
            <a:br>
              <a:rPr lang="en-US" dirty="0"/>
            </a:br>
            <a:r>
              <a:rPr lang="en-US" dirty="0"/>
              <a:t>Forward commitments and contingent claims</a:t>
            </a:r>
          </a:p>
        </p:txBody>
      </p:sp>
      <p:sp>
        <p:nvSpPr>
          <p:cNvPr id="3" name="Content Placeholder 2">
            <a:extLst>
              <a:ext uri="{FF2B5EF4-FFF2-40B4-BE49-F238E27FC236}">
                <a16:creationId xmlns:a16="http://schemas.microsoft.com/office/drawing/2014/main" id="{AEE854A1-1496-4876-AC8F-11F97047424B}"/>
              </a:ext>
            </a:extLst>
          </p:cNvPr>
          <p:cNvSpPr>
            <a:spLocks noGrp="1"/>
          </p:cNvSpPr>
          <p:nvPr>
            <p:ph idx="1"/>
          </p:nvPr>
        </p:nvSpPr>
        <p:spPr/>
        <p:txBody>
          <a:bodyPr/>
          <a:lstStyle/>
          <a:p>
            <a:r>
              <a:rPr lang="en-US" sz="2800" dirty="0"/>
              <a:t>Forward commitments</a:t>
            </a:r>
          </a:p>
          <a:p>
            <a:pPr lvl="1"/>
            <a:r>
              <a:rPr lang="en-US" sz="1800" dirty="0">
                <a:solidFill>
                  <a:schemeClr val="tx1"/>
                </a:solidFill>
              </a:rPr>
              <a:t>Forward</a:t>
            </a:r>
          </a:p>
          <a:p>
            <a:pPr lvl="1"/>
            <a:r>
              <a:rPr lang="en-US" sz="1800" dirty="0"/>
              <a:t>Futures</a:t>
            </a:r>
          </a:p>
          <a:p>
            <a:pPr lvl="1"/>
            <a:r>
              <a:rPr lang="en-US" sz="1800" dirty="0"/>
              <a:t>Swap</a:t>
            </a:r>
          </a:p>
          <a:p>
            <a:r>
              <a:rPr lang="en-US" sz="2800" dirty="0"/>
              <a:t>Contingent claims</a:t>
            </a:r>
          </a:p>
          <a:p>
            <a:pPr lvl="1"/>
            <a:r>
              <a:rPr lang="en-US" sz="1800" dirty="0"/>
              <a:t>Option</a:t>
            </a:r>
          </a:p>
          <a:p>
            <a:pPr lvl="1"/>
            <a:r>
              <a:rPr lang="en-US" sz="1800" dirty="0"/>
              <a:t>Credit Default Swap</a:t>
            </a:r>
          </a:p>
        </p:txBody>
      </p:sp>
    </p:spTree>
    <p:extLst>
      <p:ext uri="{BB962C8B-B14F-4D97-AF65-F5344CB8AC3E}">
        <p14:creationId xmlns:p14="http://schemas.microsoft.com/office/powerpoint/2010/main" val="35484638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82C3-1713-4158-BD07-C849C3C4CC28}"/>
              </a:ext>
            </a:extLst>
          </p:cNvPr>
          <p:cNvSpPr>
            <a:spLocks noGrp="1"/>
          </p:cNvSpPr>
          <p:nvPr>
            <p:ph type="title"/>
          </p:nvPr>
        </p:nvSpPr>
        <p:spPr/>
        <p:txBody>
          <a:bodyPr>
            <a:normAutofit fontScale="90000"/>
          </a:bodyPr>
          <a:lstStyle/>
          <a:p>
            <a:r>
              <a:rPr lang="en-US" altLang="zh-CN" sz="4000" dirty="0"/>
              <a:t>Classification</a:t>
            </a:r>
            <a:r>
              <a:rPr lang="en-US" sz="4000" dirty="0"/>
              <a:t> 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AF25ED95-A7A6-4FF7-B6AE-E00C8A4243CE}"/>
              </a:ext>
            </a:extLst>
          </p:cNvPr>
          <p:cNvSpPr>
            <a:spLocks noGrp="1"/>
          </p:cNvSpPr>
          <p:nvPr>
            <p:ph idx="1"/>
          </p:nvPr>
        </p:nvSpPr>
        <p:spPr/>
        <p:txBody>
          <a:bodyPr/>
          <a:lstStyle/>
          <a:p>
            <a:r>
              <a:rPr lang="en-US" sz="2800" dirty="0"/>
              <a:t>Over-the-counter market</a:t>
            </a:r>
          </a:p>
          <a:p>
            <a:pPr lvl="1"/>
            <a:r>
              <a:rPr lang="en-US" sz="1800" dirty="0"/>
              <a:t>Forward</a:t>
            </a:r>
          </a:p>
          <a:p>
            <a:pPr lvl="1"/>
            <a:r>
              <a:rPr lang="en-US" sz="1800" dirty="0"/>
              <a:t>Swap</a:t>
            </a:r>
          </a:p>
          <a:p>
            <a:pPr lvl="1"/>
            <a:r>
              <a:rPr lang="en-US" sz="1800" dirty="0"/>
              <a:t>Option</a:t>
            </a:r>
          </a:p>
          <a:p>
            <a:r>
              <a:rPr lang="en-US" sz="2800" dirty="0"/>
              <a:t>Exchange-traded market</a:t>
            </a:r>
          </a:p>
          <a:p>
            <a:pPr lvl="1"/>
            <a:r>
              <a:rPr lang="en-US" sz="1800" dirty="0"/>
              <a:t>Futures</a:t>
            </a:r>
          </a:p>
          <a:p>
            <a:pPr lvl="1"/>
            <a:r>
              <a:rPr lang="en-US" sz="1800" dirty="0"/>
              <a:t>Option</a:t>
            </a:r>
          </a:p>
          <a:p>
            <a:endParaRPr lang="en-US" dirty="0"/>
          </a:p>
        </p:txBody>
      </p:sp>
    </p:spTree>
    <p:extLst>
      <p:ext uri="{BB962C8B-B14F-4D97-AF65-F5344CB8AC3E}">
        <p14:creationId xmlns:p14="http://schemas.microsoft.com/office/powerpoint/2010/main" val="20631237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868E-9E09-460D-AFC5-F06FE734B18C}"/>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8C312896-34F4-450C-92F0-CAD934A523A3}"/>
              </a:ext>
            </a:extLst>
          </p:cNvPr>
          <p:cNvSpPr>
            <a:spLocks noGrp="1"/>
          </p:cNvSpPr>
          <p:nvPr>
            <p:ph idx="1"/>
          </p:nvPr>
        </p:nvSpPr>
        <p:spPr/>
        <p:txBody>
          <a:bodyPr>
            <a:normAutofit/>
          </a:bodyPr>
          <a:lstStyle/>
          <a:p>
            <a:r>
              <a:rPr lang="en-US" sz="2800" dirty="0"/>
              <a:t>Exchange-traded derivative market</a:t>
            </a:r>
          </a:p>
          <a:p>
            <a:r>
              <a:rPr lang="en-US" dirty="0"/>
              <a:t>characteristics</a:t>
            </a:r>
          </a:p>
          <a:p>
            <a:pPr lvl="1"/>
            <a:r>
              <a:rPr lang="en-US" dirty="0"/>
              <a:t>Standardized	</a:t>
            </a:r>
          </a:p>
          <a:p>
            <a:pPr lvl="1"/>
            <a:r>
              <a:rPr lang="en-US" dirty="0"/>
              <a:t>More liquid</a:t>
            </a:r>
          </a:p>
          <a:p>
            <a:pPr lvl="1"/>
            <a:r>
              <a:rPr lang="en-US" dirty="0"/>
              <a:t>Market makers and speculators</a:t>
            </a:r>
          </a:p>
          <a:p>
            <a:pPr lvl="1"/>
            <a:r>
              <a:rPr lang="en-US" dirty="0"/>
              <a:t>Clear and settle all contracts overnight</a:t>
            </a:r>
          </a:p>
          <a:p>
            <a:pPr lvl="1"/>
            <a:r>
              <a:rPr lang="en-US" dirty="0"/>
              <a:t>Credit guarantee</a:t>
            </a:r>
          </a:p>
          <a:p>
            <a:pPr lvl="1"/>
            <a:r>
              <a:rPr lang="en-US" dirty="0"/>
              <a:t>Transparency(regulatory bodies)</a:t>
            </a:r>
          </a:p>
          <a:p>
            <a:pPr lvl="1"/>
            <a:r>
              <a:rPr lang="en-US" dirty="0"/>
              <a:t>Loss of privacy and flexibility</a:t>
            </a:r>
          </a:p>
          <a:p>
            <a:endParaRPr lang="en-US" dirty="0"/>
          </a:p>
          <a:p>
            <a:endParaRPr lang="en-US" dirty="0"/>
          </a:p>
        </p:txBody>
      </p:sp>
    </p:spTree>
    <p:extLst>
      <p:ext uri="{BB962C8B-B14F-4D97-AF65-F5344CB8AC3E}">
        <p14:creationId xmlns:p14="http://schemas.microsoft.com/office/powerpoint/2010/main" val="10803450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ACD3-97F2-43B1-8933-4B82D4F11644}"/>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487D91EC-818A-4A4E-B004-E96C0A6F64DC}"/>
              </a:ext>
            </a:extLst>
          </p:cNvPr>
          <p:cNvSpPr>
            <a:spLocks noGrp="1"/>
          </p:cNvSpPr>
          <p:nvPr>
            <p:ph idx="1"/>
          </p:nvPr>
        </p:nvSpPr>
        <p:spPr/>
        <p:txBody>
          <a:bodyPr/>
          <a:lstStyle/>
          <a:p>
            <a:r>
              <a:rPr lang="en-US" sz="2800" dirty="0"/>
              <a:t>Over-the-counter derivative market</a:t>
            </a:r>
          </a:p>
          <a:p>
            <a:r>
              <a:rPr lang="en-US" dirty="0"/>
              <a:t>characteristics</a:t>
            </a:r>
          </a:p>
          <a:p>
            <a:pPr lvl="1"/>
            <a:r>
              <a:rPr lang="en-US" dirty="0"/>
              <a:t>Customization</a:t>
            </a:r>
          </a:p>
          <a:p>
            <a:pPr lvl="1"/>
            <a:r>
              <a:rPr lang="en-US" dirty="0"/>
              <a:t>More flexible</a:t>
            </a:r>
          </a:p>
          <a:p>
            <a:pPr lvl="1"/>
            <a:r>
              <a:rPr lang="en-US" dirty="0"/>
              <a:t>Lower degree of regulation</a:t>
            </a:r>
          </a:p>
          <a:p>
            <a:pPr lvl="1"/>
            <a:r>
              <a:rPr lang="en-US" dirty="0"/>
              <a:t>Retain a degree of privacy with lower transparency</a:t>
            </a:r>
          </a:p>
          <a:p>
            <a:pPr lvl="1"/>
            <a:endParaRPr lang="en-US" dirty="0"/>
          </a:p>
          <a:p>
            <a:endParaRPr lang="en-US" dirty="0"/>
          </a:p>
        </p:txBody>
      </p:sp>
    </p:spTree>
    <p:extLst>
      <p:ext uri="{BB962C8B-B14F-4D97-AF65-F5344CB8AC3E}">
        <p14:creationId xmlns:p14="http://schemas.microsoft.com/office/powerpoint/2010/main" val="7366146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1E7E-561B-4C61-8404-6C29256855A2}"/>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CFF1D1EF-7E0F-48EE-98B9-A11615480828}"/>
              </a:ext>
            </a:extLst>
          </p:cNvPr>
          <p:cNvSpPr>
            <a:spLocks noGrp="1"/>
          </p:cNvSpPr>
          <p:nvPr>
            <p:ph idx="1"/>
          </p:nvPr>
        </p:nvSpPr>
        <p:spPr/>
        <p:txBody>
          <a:bodyPr>
            <a:normAutofit/>
          </a:bodyPr>
          <a:lstStyle/>
          <a:p>
            <a:r>
              <a:rPr lang="en-US" dirty="0"/>
              <a:t>1.Which of the following is not a forward commitment?</a:t>
            </a:r>
          </a:p>
          <a:p>
            <a:pPr lvl="1"/>
            <a:r>
              <a:rPr lang="en-US" dirty="0"/>
              <a:t>A An agreement to take out a loan at a future date at a specific rate</a:t>
            </a:r>
          </a:p>
          <a:p>
            <a:pPr lvl="1"/>
            <a:r>
              <a:rPr lang="en-US" dirty="0"/>
              <a:t>B An offer of employment that must be accepted or rejected in two weeks</a:t>
            </a:r>
          </a:p>
          <a:p>
            <a:pPr lvl="1"/>
            <a:r>
              <a:rPr lang="en-US" dirty="0"/>
              <a:t>C An agreement to lease a piece of machinery for one year with a series of fixed monthly payments</a:t>
            </a:r>
          </a:p>
          <a:p>
            <a:r>
              <a:rPr lang="en-US" dirty="0"/>
              <a:t>2.Which of the following statements is true about contingent claims?</a:t>
            </a:r>
          </a:p>
          <a:p>
            <a:pPr lvl="1"/>
            <a:r>
              <a:rPr lang="en-US" dirty="0"/>
              <a:t>A Either party can default to the other.</a:t>
            </a:r>
          </a:p>
          <a:p>
            <a:pPr lvl="1"/>
            <a:r>
              <a:rPr lang="en-US" dirty="0"/>
              <a:t>B The payoffs are linearly related to the performance of the underlying.</a:t>
            </a:r>
          </a:p>
          <a:p>
            <a:pPr lvl="1"/>
            <a:r>
              <a:rPr lang="en-US" dirty="0"/>
              <a:t>C The most the long can lose is the amount paid for the contingent claim.</a:t>
            </a:r>
          </a:p>
        </p:txBody>
      </p:sp>
    </p:spTree>
    <p:extLst>
      <p:ext uri="{BB962C8B-B14F-4D97-AF65-F5344CB8AC3E}">
        <p14:creationId xmlns:p14="http://schemas.microsoft.com/office/powerpoint/2010/main" val="16574399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3.Which of the following characteristics is not associated with exchange-traded derivatives?</a:t>
            </a:r>
          </a:p>
          <a:p>
            <a:pPr lvl="1"/>
            <a:r>
              <a:rPr lang="en-US" dirty="0"/>
              <a:t>A Margin or performance bonds are required.</a:t>
            </a:r>
          </a:p>
          <a:p>
            <a:pPr lvl="1"/>
            <a:r>
              <a:rPr lang="en-US" dirty="0"/>
              <a:t>B The exchange guarantees all payments in the event of default.</a:t>
            </a:r>
          </a:p>
          <a:p>
            <a:pPr lvl="1"/>
            <a:r>
              <a:rPr lang="en-US" dirty="0"/>
              <a:t>C All terms except the price are customized to the parties’ individual needs.</a:t>
            </a:r>
          </a:p>
          <a:p>
            <a:r>
              <a:rPr lang="en-US" dirty="0"/>
              <a:t>4.Which of the following characteristics is associated with over- the- counter derivatives?</a:t>
            </a:r>
          </a:p>
          <a:p>
            <a:pPr lvl="1"/>
            <a:r>
              <a:rPr lang="en-US" dirty="0"/>
              <a:t>A Trading occurs in a central location.</a:t>
            </a:r>
          </a:p>
          <a:p>
            <a:pPr lvl="1"/>
            <a:r>
              <a:rPr lang="en-US" dirty="0"/>
              <a:t>B They are more regulated than exchange- listed derivatives.</a:t>
            </a:r>
          </a:p>
          <a:p>
            <a:pPr lvl="1"/>
            <a:r>
              <a:rPr lang="en-US" dirty="0"/>
              <a:t>C They are less transparent than exchange- listed derivatives.</a:t>
            </a:r>
          </a:p>
        </p:txBody>
      </p:sp>
    </p:spTree>
    <p:extLst>
      <p:ext uri="{BB962C8B-B14F-4D97-AF65-F5344CB8AC3E}">
        <p14:creationId xmlns:p14="http://schemas.microsoft.com/office/powerpoint/2010/main" val="3121291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000" dirty="0"/>
              <a:t>Futures Contracts</a:t>
            </a:r>
            <a:br>
              <a:rPr lang="en-US" sz="4000" dirty="0"/>
            </a:br>
            <a:r>
              <a:rPr lang="en-US" sz="40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865086050"/>
              </p:ext>
            </p:extLst>
          </p:nvPr>
        </p:nvGraphicFramePr>
        <p:xfrm>
          <a:off x="810069" y="2445413"/>
          <a:ext cx="8795280" cy="4412587"/>
        </p:xfrm>
        <a:graphic>
          <a:graphicData uri="http://schemas.openxmlformats.org/drawingml/2006/table">
            <a:tbl>
              <a:tblPr firstRow="1" bandRow="1">
                <a:tableStyleId>{5C22544A-7EE6-4342-B048-85BDC9FD1C3A}</a:tableStyleId>
              </a:tblPr>
              <a:tblGrid>
                <a:gridCol w="1465880">
                  <a:extLst>
                    <a:ext uri="{9D8B030D-6E8A-4147-A177-3AD203B41FA5}">
                      <a16:colId xmlns:a16="http://schemas.microsoft.com/office/drawing/2014/main" val="4077659285"/>
                    </a:ext>
                  </a:extLst>
                </a:gridCol>
                <a:gridCol w="1465880">
                  <a:extLst>
                    <a:ext uri="{9D8B030D-6E8A-4147-A177-3AD203B41FA5}">
                      <a16:colId xmlns:a16="http://schemas.microsoft.com/office/drawing/2014/main" val="1714134972"/>
                    </a:ext>
                  </a:extLst>
                </a:gridCol>
                <a:gridCol w="1465880">
                  <a:extLst>
                    <a:ext uri="{9D8B030D-6E8A-4147-A177-3AD203B41FA5}">
                      <a16:colId xmlns:a16="http://schemas.microsoft.com/office/drawing/2014/main" val="3898874910"/>
                    </a:ext>
                  </a:extLst>
                </a:gridCol>
                <a:gridCol w="1465880">
                  <a:extLst>
                    <a:ext uri="{9D8B030D-6E8A-4147-A177-3AD203B41FA5}">
                      <a16:colId xmlns:a16="http://schemas.microsoft.com/office/drawing/2014/main" val="3243706761"/>
                    </a:ext>
                  </a:extLst>
                </a:gridCol>
                <a:gridCol w="1465880">
                  <a:extLst>
                    <a:ext uri="{9D8B030D-6E8A-4147-A177-3AD203B41FA5}">
                      <a16:colId xmlns:a16="http://schemas.microsoft.com/office/drawing/2014/main" val="3464018405"/>
                    </a:ext>
                  </a:extLst>
                </a:gridCol>
                <a:gridCol w="1465880">
                  <a:extLst>
                    <a:ext uri="{9D8B030D-6E8A-4147-A177-3AD203B41FA5}">
                      <a16:colId xmlns:a16="http://schemas.microsoft.com/office/drawing/2014/main" val="3436931900"/>
                    </a:ext>
                  </a:extLst>
                </a:gridCol>
              </a:tblGrid>
              <a:tr h="499741">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9974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9974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9974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9974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9974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9974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9974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5.Market makers earn a profit in both exchange and over- the- counter derivatives markets by:</a:t>
            </a:r>
          </a:p>
          <a:p>
            <a:pPr lvl="1"/>
            <a:r>
              <a:rPr lang="en-US" dirty="0"/>
              <a:t>A charging a commission on each trade.</a:t>
            </a:r>
          </a:p>
          <a:p>
            <a:pPr lvl="1"/>
            <a:r>
              <a:rPr lang="en-US" dirty="0"/>
              <a:t>B a combination of commissions and markups.</a:t>
            </a:r>
          </a:p>
          <a:p>
            <a:pPr lvl="1"/>
            <a:r>
              <a:rPr lang="en-US" dirty="0"/>
              <a:t>C buying at one price, selling at a higher price, and hedging any risk.</a:t>
            </a:r>
          </a:p>
          <a:p>
            <a:r>
              <a:rPr lang="en-US" dirty="0"/>
              <a:t>6.Which of the following statements most accurately describes exchange-traded derivatives relative to over- the- counter derivatives? Exchange-traded derivatives are more likely to have:</a:t>
            </a:r>
          </a:p>
          <a:p>
            <a:pPr lvl="1"/>
            <a:r>
              <a:rPr lang="en-US" dirty="0"/>
              <a:t>A greater credit risk.</a:t>
            </a:r>
          </a:p>
          <a:p>
            <a:pPr lvl="1"/>
            <a:r>
              <a:rPr lang="en-US" dirty="0"/>
              <a:t>B standardized contract terms.</a:t>
            </a:r>
          </a:p>
          <a:p>
            <a:pPr lvl="1"/>
            <a:r>
              <a:rPr lang="en-US" dirty="0"/>
              <a:t>C greater risk management uses</a:t>
            </a:r>
          </a:p>
        </p:txBody>
      </p:sp>
    </p:spTree>
    <p:extLst>
      <p:ext uri="{BB962C8B-B14F-4D97-AF65-F5344CB8AC3E}">
        <p14:creationId xmlns:p14="http://schemas.microsoft.com/office/powerpoint/2010/main" val="11899569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36A6B-6E55-4FD0-8260-0BEFE68F4514}"/>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CF2F7B16-0AF8-4000-9305-F75458652CC6}"/>
              </a:ext>
            </a:extLst>
          </p:cNvPr>
          <p:cNvSpPr>
            <a:spLocks noGrp="1"/>
          </p:cNvSpPr>
          <p:nvPr>
            <p:ph idx="1"/>
          </p:nvPr>
        </p:nvSpPr>
        <p:spPr/>
        <p:txBody>
          <a:bodyPr/>
          <a:lstStyle/>
          <a:p>
            <a:r>
              <a:rPr lang="en-US" dirty="0"/>
              <a:t>The origin of modern futures markets is the creation of the Chicago board of trade in 1848.</a:t>
            </a:r>
          </a:p>
          <a:p>
            <a:r>
              <a:rPr lang="en-US" dirty="0"/>
              <a:t>‘To-arrive’ contract</a:t>
            </a:r>
          </a:p>
          <a:p>
            <a:endParaRPr lang="en-US" dirty="0"/>
          </a:p>
        </p:txBody>
      </p:sp>
    </p:spTree>
    <p:extLst>
      <p:ext uri="{BB962C8B-B14F-4D97-AF65-F5344CB8AC3E}">
        <p14:creationId xmlns:p14="http://schemas.microsoft.com/office/powerpoint/2010/main" val="8107416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F1C53-E728-4CBB-B42E-401BAB534833}"/>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7A1D6DA6-953B-4B3D-BBAF-2BF3840CE174}"/>
              </a:ext>
            </a:extLst>
          </p:cNvPr>
          <p:cNvSpPr>
            <a:spLocks noGrp="1"/>
          </p:cNvSpPr>
          <p:nvPr>
            <p:ph idx="1"/>
          </p:nvPr>
        </p:nvSpPr>
        <p:spPr/>
        <p:txBody>
          <a:bodyPr/>
          <a:lstStyle/>
          <a:p>
            <a:r>
              <a:rPr lang="en-US" dirty="0"/>
              <a:t>Risk allocation , transfer , and management</a:t>
            </a:r>
          </a:p>
          <a:p>
            <a:r>
              <a:rPr lang="en-US" dirty="0"/>
              <a:t>Information discovery</a:t>
            </a:r>
          </a:p>
          <a:p>
            <a:r>
              <a:rPr lang="en-US" dirty="0"/>
              <a:t>Operational advantages</a:t>
            </a:r>
          </a:p>
          <a:p>
            <a:r>
              <a:rPr lang="en-US" dirty="0"/>
              <a:t>Market efficiency</a:t>
            </a:r>
          </a:p>
          <a:p>
            <a:endParaRPr lang="en-US" dirty="0"/>
          </a:p>
          <a:p>
            <a:endParaRPr lang="en-US" dirty="0"/>
          </a:p>
        </p:txBody>
      </p:sp>
    </p:spTree>
    <p:extLst>
      <p:ext uri="{BB962C8B-B14F-4D97-AF65-F5344CB8AC3E}">
        <p14:creationId xmlns:p14="http://schemas.microsoft.com/office/powerpoint/2010/main" val="15169189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354A-E477-4616-83A2-BD4AC1206110}"/>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E0C5A04C-3E9B-479A-BC64-0A200712E0E4}"/>
              </a:ext>
            </a:extLst>
          </p:cNvPr>
          <p:cNvSpPr>
            <a:spLocks noGrp="1"/>
          </p:cNvSpPr>
          <p:nvPr>
            <p:ph idx="1"/>
          </p:nvPr>
        </p:nvSpPr>
        <p:spPr/>
        <p:txBody>
          <a:bodyPr>
            <a:normAutofit/>
          </a:bodyPr>
          <a:lstStyle/>
          <a:p>
            <a:r>
              <a:rPr lang="en-US" dirty="0"/>
              <a:t>1.Which of the following is not an advantage of derivative markets?</a:t>
            </a:r>
          </a:p>
          <a:p>
            <a:pPr lvl="1"/>
            <a:r>
              <a:rPr lang="en-US" dirty="0"/>
              <a:t>A They are less volatile than spot markets.</a:t>
            </a:r>
          </a:p>
          <a:p>
            <a:pPr lvl="1"/>
            <a:r>
              <a:rPr lang="en-US" dirty="0"/>
              <a:t>B They facilitate the allocation of risk in the market.</a:t>
            </a:r>
          </a:p>
          <a:p>
            <a:pPr lvl="1"/>
            <a:r>
              <a:rPr lang="en-US" dirty="0"/>
              <a:t>C They incur lower transaction costs than spot markets.</a:t>
            </a:r>
          </a:p>
          <a:p>
            <a:r>
              <a:rPr lang="en-US" dirty="0"/>
              <a:t>2.Which of the following pieces of information is not </a:t>
            </a:r>
            <a:r>
              <a:rPr lang="en-US" dirty="0">
                <a:solidFill>
                  <a:srgbClr val="FF0000"/>
                </a:solidFill>
              </a:rPr>
              <a:t>conveyed</a:t>
            </a:r>
            <a:r>
              <a:rPr lang="en-US" dirty="0"/>
              <a:t> by at least one type of derivative?</a:t>
            </a:r>
          </a:p>
          <a:p>
            <a:pPr lvl="1"/>
            <a:r>
              <a:rPr lang="en-US" dirty="0"/>
              <a:t>A The volatility of the underlying</a:t>
            </a:r>
          </a:p>
          <a:p>
            <a:pPr lvl="1"/>
            <a:r>
              <a:rPr lang="en-US" dirty="0"/>
              <a:t>B The most widely used strategy of the underlying</a:t>
            </a:r>
          </a:p>
          <a:p>
            <a:pPr lvl="1"/>
            <a:r>
              <a:rPr lang="en-US" dirty="0"/>
              <a:t>C The price at which uncertainty in the underlying can be eliminated</a:t>
            </a:r>
          </a:p>
        </p:txBody>
      </p:sp>
    </p:spTree>
    <p:extLst>
      <p:ext uri="{BB962C8B-B14F-4D97-AF65-F5344CB8AC3E}">
        <p14:creationId xmlns:p14="http://schemas.microsoft.com/office/powerpoint/2010/main" val="6798713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77FE-41FA-4F07-9556-77EA5BAC14A6}"/>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S</a:t>
            </a:r>
            <a:r>
              <a:rPr lang="en-US" altLang="zh-CN" sz="4000" dirty="0"/>
              <a:t>peculation and gambling</a:t>
            </a:r>
            <a:endParaRPr lang="en-US" sz="4000" dirty="0"/>
          </a:p>
        </p:txBody>
      </p:sp>
      <p:sp>
        <p:nvSpPr>
          <p:cNvPr id="3" name="Content Placeholder 2">
            <a:extLst>
              <a:ext uri="{FF2B5EF4-FFF2-40B4-BE49-F238E27FC236}">
                <a16:creationId xmlns:a16="http://schemas.microsoft.com/office/drawing/2014/main" id="{362F09A5-A3CB-4782-B9F6-D1BE6C31A73F}"/>
              </a:ext>
            </a:extLst>
          </p:cNvPr>
          <p:cNvSpPr>
            <a:spLocks noGrp="1"/>
          </p:cNvSpPr>
          <p:nvPr>
            <p:ph idx="1"/>
          </p:nvPr>
        </p:nvSpPr>
        <p:spPr/>
        <p:txBody>
          <a:bodyPr/>
          <a:lstStyle/>
          <a:p>
            <a:r>
              <a:rPr lang="en-US" dirty="0"/>
              <a:t>Speculators are often thought to be </a:t>
            </a:r>
            <a:r>
              <a:rPr lang="en-US" dirty="0">
                <a:solidFill>
                  <a:srgbClr val="FF0000"/>
                </a:solidFill>
              </a:rPr>
              <a:t>short- term traders </a:t>
            </a:r>
            <a:r>
              <a:rPr lang="en-US" dirty="0"/>
              <a:t>who attempt to exploit temporary inefficiencies.</a:t>
            </a:r>
          </a:p>
          <a:p>
            <a:r>
              <a:rPr lang="en-US" dirty="0"/>
              <a:t>Speculators are thought to engage in </a:t>
            </a:r>
            <a:r>
              <a:rPr lang="en-US" dirty="0">
                <a:solidFill>
                  <a:srgbClr val="FF0000"/>
                </a:solidFill>
              </a:rPr>
              <a:t>price manipulation </a:t>
            </a:r>
            <a:r>
              <a:rPr lang="en-US" dirty="0"/>
              <a:t>and to trade at extreme prices.</a:t>
            </a:r>
          </a:p>
          <a:p>
            <a:r>
              <a:rPr lang="en-US" dirty="0"/>
              <a:t>The profits from short- term trading are almost always taxed </a:t>
            </a:r>
            <a:r>
              <a:rPr lang="en-US" dirty="0">
                <a:solidFill>
                  <a:srgbClr val="FF0000"/>
                </a:solidFill>
              </a:rPr>
              <a:t>more heavily </a:t>
            </a:r>
            <a:r>
              <a:rPr lang="en-US" dirty="0"/>
              <a:t>than the profits from long- term trading.</a:t>
            </a:r>
          </a:p>
          <a:p>
            <a:endParaRPr lang="en-US" dirty="0"/>
          </a:p>
        </p:txBody>
      </p:sp>
    </p:spTree>
    <p:extLst>
      <p:ext uri="{BB962C8B-B14F-4D97-AF65-F5344CB8AC3E}">
        <p14:creationId xmlns:p14="http://schemas.microsoft.com/office/powerpoint/2010/main" val="1337825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C202-64F2-44D8-9E40-0887E8F7325A}"/>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Destabilization and Systemic Risk</a:t>
            </a:r>
          </a:p>
        </p:txBody>
      </p:sp>
      <p:sp>
        <p:nvSpPr>
          <p:cNvPr id="3" name="Content Placeholder 2">
            <a:extLst>
              <a:ext uri="{FF2B5EF4-FFF2-40B4-BE49-F238E27FC236}">
                <a16:creationId xmlns:a16="http://schemas.microsoft.com/office/drawing/2014/main" id="{00AFAD99-D187-4A05-BD57-E28833651C75}"/>
              </a:ext>
            </a:extLst>
          </p:cNvPr>
          <p:cNvSpPr>
            <a:spLocks noGrp="1"/>
          </p:cNvSpPr>
          <p:nvPr>
            <p:ph idx="1"/>
          </p:nvPr>
        </p:nvSpPr>
        <p:spPr/>
        <p:txBody>
          <a:bodyPr>
            <a:normAutofit fontScale="92500"/>
          </a:bodyPr>
          <a:lstStyle/>
          <a:p>
            <a:r>
              <a:rPr lang="en-US" dirty="0"/>
              <a:t>Defaults by speculators can then lead to defaults by their creditors, their creditors’ creditors, and so on. These effects can, therefore, be systemic and reflect an epidemic </a:t>
            </a:r>
            <a:r>
              <a:rPr lang="en-US" dirty="0">
                <a:solidFill>
                  <a:srgbClr val="FF0000"/>
                </a:solidFill>
              </a:rPr>
              <a:t>contagion</a:t>
            </a:r>
            <a:r>
              <a:rPr lang="en-US" dirty="0"/>
              <a:t> whereby instability can spread throughout markets and an economy, if not the entire world.</a:t>
            </a:r>
          </a:p>
          <a:p>
            <a:r>
              <a:rPr lang="en-US" dirty="0"/>
              <a:t>Such effects occurred in the </a:t>
            </a:r>
            <a:r>
              <a:rPr lang="en-US" dirty="0">
                <a:solidFill>
                  <a:srgbClr val="FF0000"/>
                </a:solidFill>
              </a:rPr>
              <a:t>Long- Term Capital Management </a:t>
            </a:r>
            <a:r>
              <a:rPr lang="en-US" dirty="0"/>
              <a:t>fiasco of 1998 and again in the financial crisis of 2008, in which derivatives, particularly credit default swaps, were widely used by many of the problem entities.</a:t>
            </a:r>
          </a:p>
          <a:p>
            <a:r>
              <a:rPr lang="en-US" dirty="0"/>
              <a:t>Some of these events </a:t>
            </a:r>
            <a:r>
              <a:rPr lang="en-US" dirty="0">
                <a:solidFill>
                  <a:srgbClr val="FF0000"/>
                </a:solidFill>
              </a:rPr>
              <a:t>preceded</a:t>
            </a:r>
            <a:r>
              <a:rPr lang="en-US" dirty="0"/>
              <a:t> the era of modern derivatives markets, and others were completely </a:t>
            </a:r>
            <a:r>
              <a:rPr lang="en-US" dirty="0">
                <a:solidFill>
                  <a:srgbClr val="FF0000"/>
                </a:solidFill>
              </a:rPr>
              <a:t>unrelated</a:t>
            </a:r>
            <a:r>
              <a:rPr lang="en-US" dirty="0"/>
              <a:t> to the use of derivatives.</a:t>
            </a:r>
          </a:p>
          <a:p>
            <a:r>
              <a:rPr lang="en-US" dirty="0"/>
              <a:t>Another criticism of derivatives is simply their </a:t>
            </a:r>
            <a:r>
              <a:rPr lang="en-US" dirty="0">
                <a:solidFill>
                  <a:srgbClr val="FF0000"/>
                </a:solidFill>
              </a:rPr>
              <a:t>complexity</a:t>
            </a:r>
            <a:r>
              <a:rPr lang="en-US" dirty="0"/>
              <a:t>.</a:t>
            </a:r>
          </a:p>
          <a:p>
            <a:r>
              <a:rPr lang="en-US" dirty="0"/>
              <a:t>One explanation probably lies in the fact that scientists create models of markets by using scientific principles that </a:t>
            </a:r>
            <a:r>
              <a:rPr lang="en-US" dirty="0">
                <a:solidFill>
                  <a:srgbClr val="FF0000"/>
                </a:solidFill>
              </a:rPr>
              <a:t>often fail</a:t>
            </a:r>
            <a:r>
              <a:rPr lang="en-US" dirty="0"/>
              <a:t>.</a:t>
            </a:r>
          </a:p>
        </p:txBody>
      </p:sp>
    </p:spTree>
    <p:extLst>
      <p:ext uri="{BB962C8B-B14F-4D97-AF65-F5344CB8AC3E}">
        <p14:creationId xmlns:p14="http://schemas.microsoft.com/office/powerpoint/2010/main" val="19489928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70E7-AA33-42A6-BC63-F08FC8453BD7}"/>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ADDE3541-C827-46E6-AD4A-E75F304EA34D}"/>
              </a:ext>
            </a:extLst>
          </p:cNvPr>
          <p:cNvSpPr>
            <a:spLocks noGrp="1"/>
          </p:cNvSpPr>
          <p:nvPr>
            <p:ph idx="1"/>
          </p:nvPr>
        </p:nvSpPr>
        <p:spPr/>
        <p:txBody>
          <a:bodyPr/>
          <a:lstStyle/>
          <a:p>
            <a:r>
              <a:rPr lang="en-US" dirty="0"/>
              <a:t>1.Which of the following responds to the criticism that derivatives can be destabilizing to the underlying market?</a:t>
            </a:r>
          </a:p>
          <a:p>
            <a:pPr lvl="1"/>
            <a:r>
              <a:rPr lang="en-US" dirty="0"/>
              <a:t>A Market crashes and panics have occurred since long before derivatives existed.</a:t>
            </a:r>
          </a:p>
          <a:p>
            <a:pPr lvl="1"/>
            <a:r>
              <a:rPr lang="en-US" dirty="0"/>
              <a:t>B Derivatives are sufficiently regulated that they cannot destabilize the spot market.</a:t>
            </a:r>
          </a:p>
          <a:p>
            <a:pPr lvl="1"/>
            <a:r>
              <a:rPr lang="en-US" dirty="0"/>
              <a:t>C The transaction costs of derivatives are high enough to keep their use at a minimum level.</a:t>
            </a:r>
          </a:p>
        </p:txBody>
      </p:sp>
    </p:spTree>
    <p:extLst>
      <p:ext uri="{BB962C8B-B14F-4D97-AF65-F5344CB8AC3E}">
        <p14:creationId xmlns:p14="http://schemas.microsoft.com/office/powerpoint/2010/main" val="4254203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DE6A6-6594-4799-87FA-D2C785015F6A}"/>
              </a:ext>
            </a:extLst>
          </p:cNvPr>
          <p:cNvSpPr>
            <a:spLocks noGrp="1"/>
          </p:cNvSpPr>
          <p:nvPr>
            <p:ph type="title"/>
          </p:nvPr>
        </p:nvSpPr>
        <p:spPr/>
        <p:txBody>
          <a:bodyPr>
            <a:normAutofit/>
          </a:bodyPr>
          <a:lstStyle/>
          <a:p>
            <a:r>
              <a:rPr lang="en-US" sz="4000" dirty="0"/>
              <a:t>Elementary principles of derivative pricing	</a:t>
            </a:r>
          </a:p>
        </p:txBody>
      </p:sp>
      <p:sp>
        <p:nvSpPr>
          <p:cNvPr id="3" name="Content Placeholder 2">
            <a:extLst>
              <a:ext uri="{FF2B5EF4-FFF2-40B4-BE49-F238E27FC236}">
                <a16:creationId xmlns:a16="http://schemas.microsoft.com/office/drawing/2014/main" id="{4DE16CFC-EABE-4ACE-BFD3-4C0F750AE28D}"/>
              </a:ext>
            </a:extLst>
          </p:cNvPr>
          <p:cNvSpPr>
            <a:spLocks noGrp="1"/>
          </p:cNvSpPr>
          <p:nvPr>
            <p:ph idx="1"/>
          </p:nvPr>
        </p:nvSpPr>
        <p:spPr/>
        <p:txBody>
          <a:bodyPr/>
          <a:lstStyle/>
          <a:p>
            <a:r>
              <a:rPr lang="en-US" sz="3200" dirty="0"/>
              <a:t>F</a:t>
            </a:r>
            <a:r>
              <a:rPr lang="en-US" sz="3200" baseline="-25000" dirty="0"/>
              <a:t>T</a:t>
            </a:r>
            <a:r>
              <a:rPr lang="en-US" sz="3200" dirty="0"/>
              <a:t>=(S</a:t>
            </a:r>
            <a:r>
              <a:rPr lang="en-US" sz="3200" baseline="-25000" dirty="0"/>
              <a:t>0</a:t>
            </a:r>
            <a:r>
              <a:rPr lang="en-US" sz="3200" dirty="0"/>
              <a:t>+cost-benefit)*(1+rf)</a:t>
            </a:r>
            <a:r>
              <a:rPr lang="en-US" sz="3200" baseline="30000" dirty="0"/>
              <a:t>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2914226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10C5-F8BA-45AC-995C-2B423C07E872}"/>
              </a:ext>
            </a:extLst>
          </p:cNvPr>
          <p:cNvSpPr>
            <a:spLocks noGrp="1"/>
          </p:cNvSpPr>
          <p:nvPr>
            <p:ph type="title"/>
          </p:nvPr>
        </p:nvSpPr>
        <p:spPr/>
        <p:txBody>
          <a:bodyPr>
            <a:normAutofit/>
          </a:bodyPr>
          <a:lstStyle/>
          <a:p>
            <a:r>
              <a:rPr lang="en-US" sz="4000" dirty="0"/>
              <a:t>Elementary principles of derivative pricing-Storage</a:t>
            </a:r>
          </a:p>
        </p:txBody>
      </p:sp>
      <p:sp>
        <p:nvSpPr>
          <p:cNvPr id="3" name="Content Placeholder 2">
            <a:extLst>
              <a:ext uri="{FF2B5EF4-FFF2-40B4-BE49-F238E27FC236}">
                <a16:creationId xmlns:a16="http://schemas.microsoft.com/office/drawing/2014/main" id="{EDD93B4A-D015-42DB-ADD3-572F3F689EF3}"/>
              </a:ext>
            </a:extLst>
          </p:cNvPr>
          <p:cNvSpPr>
            <a:spLocks noGrp="1"/>
          </p:cNvSpPr>
          <p:nvPr>
            <p:ph idx="1"/>
          </p:nvPr>
        </p:nvSpPr>
        <p:spPr/>
        <p:txBody>
          <a:bodyPr/>
          <a:lstStyle/>
          <a:p>
            <a:r>
              <a:rPr lang="en-US" dirty="0"/>
              <a:t>Storage incurs costs.(commodity)</a:t>
            </a:r>
          </a:p>
          <a:p>
            <a:r>
              <a:rPr lang="en-US" dirty="0"/>
              <a:t>Some assets pay returns during storage.(financial asset)</a:t>
            </a:r>
          </a:p>
          <a:p>
            <a:endParaRPr lang="en-US" dirty="0"/>
          </a:p>
        </p:txBody>
      </p:sp>
    </p:spTree>
    <p:extLst>
      <p:ext uri="{BB962C8B-B14F-4D97-AF65-F5344CB8AC3E}">
        <p14:creationId xmlns:p14="http://schemas.microsoft.com/office/powerpoint/2010/main" val="32684750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DE97C-F9BE-4030-983F-36EB31059087}"/>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40CEE757-6D71-4744-82DB-2F1B2E2E54BE}"/>
              </a:ext>
            </a:extLst>
          </p:cNvPr>
          <p:cNvSpPr>
            <a:spLocks noGrp="1"/>
          </p:cNvSpPr>
          <p:nvPr>
            <p:ph idx="1"/>
          </p:nvPr>
        </p:nvSpPr>
        <p:spPr/>
        <p:txBody>
          <a:bodyPr>
            <a:normAutofit/>
          </a:bodyPr>
          <a:lstStyle/>
          <a:p>
            <a:r>
              <a:rPr lang="en-US" dirty="0"/>
              <a:t>In well- functioning markets with low transaction costs and a free flow of information, the </a:t>
            </a:r>
            <a:r>
              <a:rPr lang="en-US" dirty="0">
                <a:solidFill>
                  <a:srgbClr val="FF0000"/>
                </a:solidFill>
              </a:rPr>
              <a:t>same asset cannot sell for more than one price</a:t>
            </a:r>
            <a:r>
              <a:rPr lang="en-US" dirty="0"/>
              <a:t>.</a:t>
            </a:r>
          </a:p>
          <a:p>
            <a:r>
              <a:rPr lang="en-US" dirty="0"/>
              <a:t>For this reason, arbitrage is often referred to as the </a:t>
            </a:r>
            <a:r>
              <a:rPr lang="en-US" dirty="0">
                <a:solidFill>
                  <a:srgbClr val="FF0000"/>
                </a:solidFill>
              </a:rPr>
              <a:t>law of one price</a:t>
            </a:r>
            <a:r>
              <a:rPr lang="en-US" dirty="0"/>
              <a:t>.</a:t>
            </a:r>
          </a:p>
          <a:p>
            <a:r>
              <a:rPr lang="en-US" dirty="0"/>
              <a:t>This trade would </a:t>
            </a:r>
            <a:r>
              <a:rPr lang="en-US" dirty="0">
                <a:solidFill>
                  <a:srgbClr val="FF0000"/>
                </a:solidFill>
              </a:rPr>
              <a:t>get profit at no risk </a:t>
            </a:r>
            <a:r>
              <a:rPr lang="en-US" dirty="0"/>
              <a:t>and </a:t>
            </a:r>
            <a:r>
              <a:rPr lang="en-US" dirty="0">
                <a:solidFill>
                  <a:srgbClr val="FF0000"/>
                </a:solidFill>
              </a:rPr>
              <a:t>not require the commitment of any of the investor’s capital</a:t>
            </a:r>
            <a:r>
              <a:rPr lang="en-US" dirty="0"/>
              <a:t>.</a:t>
            </a:r>
          </a:p>
          <a:p>
            <a:r>
              <a:rPr lang="en-US" dirty="0"/>
              <a:t>To summarize, the forces of arbitrage in financial markets assure us that the </a:t>
            </a:r>
            <a:r>
              <a:rPr lang="en-US" dirty="0">
                <a:solidFill>
                  <a:srgbClr val="FF0000"/>
                </a:solidFill>
              </a:rPr>
              <a:t>same asset cannot sell for different prices</a:t>
            </a:r>
            <a:r>
              <a:rPr lang="en-US" dirty="0"/>
              <a:t>, nor can </a:t>
            </a:r>
            <a:r>
              <a:rPr lang="en-US" dirty="0">
                <a:solidFill>
                  <a:srgbClr val="FF0000"/>
                </a:solidFill>
              </a:rPr>
              <a:t>two equivalent combinations of assets that produce the same results sell for different prices</a:t>
            </a:r>
            <a:r>
              <a:rPr lang="en-US" dirty="0"/>
              <a:t>.</a:t>
            </a:r>
          </a:p>
        </p:txBody>
      </p:sp>
    </p:spTree>
    <p:extLst>
      <p:ext uri="{BB962C8B-B14F-4D97-AF65-F5344CB8AC3E}">
        <p14:creationId xmlns:p14="http://schemas.microsoft.com/office/powerpoint/2010/main" val="4154657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4068-6BBF-4ABD-B9AD-D16B9AC0E5F0}"/>
              </a:ext>
            </a:extLst>
          </p:cNvPr>
          <p:cNvSpPr>
            <a:spLocks noGrp="1"/>
          </p:cNvSpPr>
          <p:nvPr>
            <p:ph type="title"/>
          </p:nvPr>
        </p:nvSpPr>
        <p:spPr/>
        <p:txBody>
          <a:bodyPr>
            <a:normAutofit fontScale="90000"/>
          </a:bodyPr>
          <a:lstStyle/>
          <a:p>
            <a:r>
              <a:rPr lang="en-US" sz="4000"/>
              <a:t>Futures Contracts</a:t>
            </a:r>
            <a:br>
              <a:rPr lang="en-US" sz="4000"/>
            </a:br>
            <a:r>
              <a:rPr kumimoji="1" lang="en-US" altLang="zh-CN" sz="4000"/>
              <a:t>Way to against default</a:t>
            </a:r>
            <a:br>
              <a:rPr kumimoji="1" lang="zh-CN" altLang="en-US" sz="4000"/>
            </a:br>
            <a:endParaRPr lang="en-US" sz="4000" dirty="0"/>
          </a:p>
        </p:txBody>
      </p:sp>
      <p:graphicFrame>
        <p:nvGraphicFramePr>
          <p:cNvPr id="5" name="Content Placeholder 2">
            <a:extLst>
              <a:ext uri="{FF2B5EF4-FFF2-40B4-BE49-F238E27FC236}">
                <a16:creationId xmlns:a16="http://schemas.microsoft.com/office/drawing/2014/main" id="{2803F751-3BB1-B4D3-7273-E00ECA41129C}"/>
              </a:ext>
            </a:extLst>
          </p:cNvPr>
          <p:cNvGraphicFramePr>
            <a:graphicFrameLocks noGrp="1"/>
          </p:cNvGraphicFramePr>
          <p:nvPr>
            <p:ph idx="1"/>
            <p:extLst>
              <p:ext uri="{D42A27DB-BD31-4B8C-83A1-F6EECF244321}">
                <p14:modId xmlns:p14="http://schemas.microsoft.com/office/powerpoint/2010/main" val="108485066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20813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8B82-6AB7-4B2C-9CE0-91C5F1189BC5}"/>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1980A05C-5D81-4FA2-869F-6046DD73C512}"/>
              </a:ext>
            </a:extLst>
          </p:cNvPr>
          <p:cNvSpPr>
            <a:spLocks noGrp="1"/>
          </p:cNvSpPr>
          <p:nvPr>
            <p:ph idx="1"/>
          </p:nvPr>
        </p:nvSpPr>
        <p:spPr/>
        <p:txBody>
          <a:bodyPr/>
          <a:lstStyle/>
          <a:p>
            <a:r>
              <a:rPr lang="en-US" dirty="0"/>
              <a:t>Tencent  A:600  B:610</a:t>
            </a:r>
          </a:p>
        </p:txBody>
      </p:sp>
    </p:spTree>
    <p:extLst>
      <p:ext uri="{BB962C8B-B14F-4D97-AF65-F5344CB8AC3E}">
        <p14:creationId xmlns:p14="http://schemas.microsoft.com/office/powerpoint/2010/main" val="26254659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85EF-23C0-4996-B8AD-822F238FC53F}"/>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E052CFE4-4415-4BD8-9BF3-7801A1F1C482}"/>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=530 , RF=4%</a:t>
            </a:r>
          </a:p>
        </p:txBody>
      </p:sp>
    </p:spTree>
    <p:extLst>
      <p:ext uri="{BB962C8B-B14F-4D97-AF65-F5344CB8AC3E}">
        <p14:creationId xmlns:p14="http://schemas.microsoft.com/office/powerpoint/2010/main" val="22331009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22BD-DB45-4D1F-9302-275D4DA4CDD4}"/>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329461E7-752B-4F36-88E6-401BF4173B38}"/>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=510 , RF=4%</a:t>
            </a:r>
          </a:p>
          <a:p>
            <a:endParaRPr lang="en-US" dirty="0"/>
          </a:p>
        </p:txBody>
      </p:sp>
    </p:spTree>
    <p:extLst>
      <p:ext uri="{BB962C8B-B14F-4D97-AF65-F5344CB8AC3E}">
        <p14:creationId xmlns:p14="http://schemas.microsoft.com/office/powerpoint/2010/main" val="8341622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935D-AB46-43E8-9183-5F28C9903EC1}"/>
              </a:ext>
            </a:extLst>
          </p:cNvPr>
          <p:cNvSpPr>
            <a:spLocks noGrp="1"/>
          </p:cNvSpPr>
          <p:nvPr>
            <p:ph type="title"/>
          </p:nvPr>
        </p:nvSpPr>
        <p:spPr/>
        <p:txBody>
          <a:bodyPr>
            <a:normAutofit/>
          </a:bodyPr>
          <a:lstStyle/>
          <a:p>
            <a:r>
              <a:rPr lang="en-US" sz="4000" dirty="0"/>
              <a:t>Elementary principles of derivative pricing-Arbitrage</a:t>
            </a:r>
          </a:p>
        </p:txBody>
      </p:sp>
      <p:pic>
        <p:nvPicPr>
          <p:cNvPr id="5" name="Content Placeholder 4">
            <a:extLst>
              <a:ext uri="{FF2B5EF4-FFF2-40B4-BE49-F238E27FC236}">
                <a16:creationId xmlns:a16="http://schemas.microsoft.com/office/drawing/2014/main" id="{D6658CC8-7C61-4C1A-8863-CD191D84D0FE}"/>
              </a:ext>
            </a:extLst>
          </p:cNvPr>
          <p:cNvPicPr>
            <a:picLocks noGrp="1" noChangeAspect="1"/>
          </p:cNvPicPr>
          <p:nvPr>
            <p:ph idx="1"/>
          </p:nvPr>
        </p:nvPicPr>
        <p:blipFill>
          <a:blip r:embed="rId2"/>
          <a:stretch>
            <a:fillRect/>
          </a:stretch>
        </p:blipFill>
        <p:spPr>
          <a:xfrm>
            <a:off x="3312319" y="2646362"/>
            <a:ext cx="5143500" cy="3302000"/>
          </a:xfrm>
        </p:spPr>
      </p:pic>
    </p:spTree>
    <p:extLst>
      <p:ext uri="{BB962C8B-B14F-4D97-AF65-F5344CB8AC3E}">
        <p14:creationId xmlns:p14="http://schemas.microsoft.com/office/powerpoint/2010/main" val="38666238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8695-B7CE-4D6E-A785-C1D727736631}"/>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BF809369-364C-494D-A422-54CB9C9C3E54}"/>
              </a:ext>
            </a:extLst>
          </p:cNvPr>
          <p:cNvSpPr>
            <a:spLocks noGrp="1"/>
          </p:cNvSpPr>
          <p:nvPr>
            <p:ph idx="1"/>
          </p:nvPr>
        </p:nvSpPr>
        <p:spPr/>
        <p:txBody>
          <a:bodyPr>
            <a:normAutofit/>
          </a:bodyPr>
          <a:lstStyle/>
          <a:p>
            <a:r>
              <a:rPr lang="en-US" dirty="0"/>
              <a:t>1 Which of the following is a result of arbitrage?</a:t>
            </a:r>
          </a:p>
          <a:p>
            <a:pPr lvl="1"/>
            <a:r>
              <a:rPr lang="en-US" dirty="0"/>
              <a:t>A The law of one price</a:t>
            </a:r>
          </a:p>
          <a:p>
            <a:pPr lvl="1"/>
            <a:r>
              <a:rPr lang="en-US" dirty="0"/>
              <a:t>B The law of similar prices</a:t>
            </a:r>
          </a:p>
          <a:p>
            <a:pPr lvl="1"/>
            <a:r>
              <a:rPr lang="en-US" dirty="0"/>
              <a:t>C The law of limited profitability</a:t>
            </a:r>
          </a:p>
          <a:p>
            <a:r>
              <a:rPr lang="en-US" dirty="0"/>
              <a:t>2 When an arbitrage opportunity exists, what happens in the market?</a:t>
            </a:r>
          </a:p>
          <a:p>
            <a:pPr lvl="1"/>
            <a:r>
              <a:rPr lang="en-US" dirty="0"/>
              <a:t>A The combined actions of all arbitrageurs force the prices to converge.</a:t>
            </a:r>
          </a:p>
          <a:p>
            <a:pPr lvl="1"/>
            <a:r>
              <a:rPr lang="en-US" dirty="0"/>
              <a:t>B The combined actions of arbitrageurs result in a locked- limit situation.</a:t>
            </a:r>
          </a:p>
          <a:p>
            <a:pPr lvl="1"/>
            <a:r>
              <a:rPr lang="en-US" dirty="0"/>
              <a:t>C The combined actions of all arbitrageurs result in sustained profits to all.</a:t>
            </a:r>
          </a:p>
        </p:txBody>
      </p:sp>
    </p:spTree>
    <p:extLst>
      <p:ext uri="{BB962C8B-B14F-4D97-AF65-F5344CB8AC3E}">
        <p14:creationId xmlns:p14="http://schemas.microsoft.com/office/powerpoint/2010/main" val="33126342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137A-1E39-46C4-88CE-9C922D97F5F5}"/>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62E00AED-25DB-4B87-9D94-BFC755ED3CCF}"/>
              </a:ext>
            </a:extLst>
          </p:cNvPr>
          <p:cNvSpPr>
            <a:spLocks noGrp="1"/>
          </p:cNvSpPr>
          <p:nvPr>
            <p:ph idx="1"/>
          </p:nvPr>
        </p:nvSpPr>
        <p:spPr/>
        <p:txBody>
          <a:bodyPr>
            <a:normAutofit/>
          </a:bodyPr>
          <a:lstStyle/>
          <a:p>
            <a:r>
              <a:rPr lang="en-US" dirty="0"/>
              <a:t>3 Which of the following accurately defines arbitrage?</a:t>
            </a:r>
          </a:p>
          <a:p>
            <a:pPr lvl="1"/>
            <a:r>
              <a:rPr lang="en-US" dirty="0"/>
              <a:t>A An opportunity to make a profit at no risk</a:t>
            </a:r>
          </a:p>
          <a:p>
            <a:pPr lvl="1"/>
            <a:r>
              <a:rPr lang="en-US" dirty="0"/>
              <a:t>B An opportunity to make a profit at no risk and with the investment of no capital</a:t>
            </a:r>
          </a:p>
          <a:p>
            <a:pPr lvl="1"/>
            <a:r>
              <a:rPr lang="en-US" dirty="0"/>
              <a:t>C An opportunity to earn a return in excess of the return appropriate for the risk assumed</a:t>
            </a:r>
          </a:p>
          <a:p>
            <a:r>
              <a:rPr lang="en-US" dirty="0"/>
              <a:t>4 Which of the following ways best describes how arbitrage contributes to market efficiency?</a:t>
            </a:r>
          </a:p>
          <a:p>
            <a:pPr lvl="1"/>
            <a:r>
              <a:rPr lang="en-US" dirty="0"/>
              <a:t>A Arbitrage penalizes those who trade too rapidly.</a:t>
            </a:r>
          </a:p>
          <a:p>
            <a:pPr lvl="1"/>
            <a:r>
              <a:rPr lang="en-US" dirty="0"/>
              <a:t>B Arbitrage equalizes the risks taken by all market participants.</a:t>
            </a:r>
          </a:p>
          <a:p>
            <a:pPr lvl="1"/>
            <a:r>
              <a:rPr lang="en-US" dirty="0"/>
              <a:t>C Arbitrage improves the rate at which prices converge to their relative fair values.</a:t>
            </a:r>
          </a:p>
        </p:txBody>
      </p:sp>
    </p:spTree>
    <p:extLst>
      <p:ext uri="{BB962C8B-B14F-4D97-AF65-F5344CB8AC3E}">
        <p14:creationId xmlns:p14="http://schemas.microsoft.com/office/powerpoint/2010/main" val="2203094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fontScale="90000"/>
          </a:bodyPr>
          <a:lstStyle/>
          <a:p>
            <a:r>
              <a:rPr lang="en-US" dirty="0"/>
              <a:t>Futures Contracts</a:t>
            </a:r>
            <a:br>
              <a:rPr lang="en-US" dirty="0"/>
            </a:br>
            <a:r>
              <a:rPr lang="en" altLang="zh-CN" sz="3100" dirty="0"/>
              <a:t>Final Settlement of futures</a:t>
            </a:r>
            <a:br>
              <a:rPr lang="en" altLang="zh-CN" dirty="0"/>
            </a:br>
            <a:endParaRPr lang="en-US" dirty="0"/>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dirty="0"/>
              <a:t>Futures contracts specify whether </a:t>
            </a:r>
            <a:r>
              <a:rPr lang="en" altLang="zh-CN" dirty="0">
                <a:solidFill>
                  <a:srgbClr val="FF0000"/>
                </a:solidFill>
              </a:rPr>
              <a:t>physical delivery of an underlying or cash settlement </a:t>
            </a:r>
            <a:r>
              <a:rPr lang="en" altLang="zh-CN" dirty="0"/>
              <a:t>occurs at expiration. </a:t>
            </a:r>
          </a:p>
          <a:p>
            <a:pPr lvl="1"/>
            <a:r>
              <a:rPr lang="en-US" dirty="0"/>
              <a:t>At any given time, the number of outstanding contracts is called the </a:t>
            </a:r>
            <a:r>
              <a:rPr lang="en-US" dirty="0">
                <a:solidFill>
                  <a:srgbClr val="FF0000"/>
                </a:solidFill>
              </a:rPr>
              <a:t>open interest</a:t>
            </a:r>
            <a:r>
              <a:rPr lang="en-US" dirty="0"/>
              <a:t>.</a:t>
            </a:r>
          </a:p>
          <a:p>
            <a:pPr lvl="1"/>
            <a:r>
              <a:rPr lang="en-US" i="1" dirty="0"/>
              <a:t>The </a:t>
            </a:r>
            <a:r>
              <a:rPr lang="en-US" i="1" dirty="0">
                <a:solidFill>
                  <a:srgbClr val="FF0000"/>
                </a:solidFill>
              </a:rPr>
              <a:t>futures price converges to the spot price </a:t>
            </a:r>
            <a:r>
              <a:rPr lang="en-US"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000" dirty="0"/>
              <a:t>Futures Contracts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fontScale="90000"/>
          </a:bodyPr>
          <a:lstStyle/>
          <a:p>
            <a:r>
              <a:rPr lang="en-US" altLang="zh-CN" sz="4300">
                <a:solidFill>
                  <a:srgbClr val="FFFFFF"/>
                </a:solidFill>
              </a:rPr>
              <a:t>Futures Contracts</a:t>
            </a:r>
            <a:br>
              <a:rPr lang="en-US" altLang="zh-CN" sz="4300">
                <a:solidFill>
                  <a:srgbClr val="FFFFFF"/>
                </a:solidFill>
              </a:rPr>
            </a:br>
            <a:r>
              <a:rPr lang="en-US" altLang="zh-CN" sz="4300">
                <a:solidFill>
                  <a:srgbClr val="FFFFFF"/>
                </a:solidFill>
              </a:rPr>
              <a:t>example</a:t>
            </a:r>
            <a:endParaRPr kumimoji="1" lang="zh-CN" altLang="en-US" sz="430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a:solidFill>
                  <a:srgbClr val="FFFFFF"/>
                </a:solidFill>
              </a:rPr>
              <a:t>Procam purchases a futures contract [</a:t>
            </a:r>
            <a:r>
              <a:rPr lang="en" altLang="zh-CN" i="1">
                <a:solidFill>
                  <a:srgbClr val="FFFFFF"/>
                </a:solidFill>
              </a:rPr>
              <a:t>f</a:t>
            </a:r>
            <a:r>
              <a:rPr lang="en" altLang="zh-CN">
                <a:solidFill>
                  <a:srgbClr val="FFFFFF"/>
                </a:solidFill>
              </a:rPr>
              <a:t>0(</a:t>
            </a:r>
            <a:r>
              <a:rPr lang="en" altLang="zh-CN" i="1">
                <a:solidFill>
                  <a:srgbClr val="FFFFFF"/>
                </a:solidFill>
              </a:rPr>
              <a:t>T</a:t>
            </a:r>
            <a:r>
              <a:rPr lang="en" altLang="zh-CN">
                <a:solidFill>
                  <a:srgbClr val="FFFFFF"/>
                </a:solidFill>
              </a:rPr>
              <a:t>) = $1,792.13] on the exchange via a financial intermediary. </a:t>
            </a:r>
          </a:p>
          <a:p>
            <a:endParaRPr lang="en" altLang="zh-CN">
              <a:solidFill>
                <a:srgbClr val="FFFFFF"/>
              </a:solidFill>
            </a:endParaRPr>
          </a:p>
          <a:p>
            <a:endParaRPr lang="en-US">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6096000" y="1137513"/>
            <a:ext cx="5455921" cy="4582973"/>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u="sng" dirty="0">
                <a:solidFill>
                  <a:srgbClr val="FF0000"/>
                </a:solidFill>
              </a:rPr>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dirty="0"/>
              <a:t>Definition: A swap is a firm commitment under which two counterparties </a:t>
            </a:r>
            <a:r>
              <a:rPr lang="en-US" dirty="0">
                <a:solidFill>
                  <a:srgbClr val="FF0000"/>
                </a:solidFill>
              </a:rPr>
              <a:t>exchange a series of cash flows </a:t>
            </a:r>
            <a:r>
              <a:rPr lang="en-US" dirty="0"/>
              <a:t>in the future. One set of cash flows is typically </a:t>
            </a:r>
            <a:r>
              <a:rPr lang="en-US" dirty="0">
                <a:solidFill>
                  <a:srgbClr val="FF0000"/>
                </a:solidFill>
              </a:rPr>
              <a:t>variable, or floating</a:t>
            </a:r>
            <a:r>
              <a:rPr lang="en-US" dirty="0"/>
              <a:t>, and determined by a market reference rate that resets each period. The other cash flow stream is usually </a:t>
            </a:r>
            <a:r>
              <a:rPr lang="en-US" dirty="0">
                <a:solidFill>
                  <a:srgbClr val="FF0000"/>
                </a:solidFill>
              </a:rPr>
              <a:t>fixed or may vary based on a different underlying asset or rate</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dirty="0"/>
              <a:t>Derivatives</a:t>
            </a:r>
            <a:br>
              <a:rPr lang="en-US" dirty="0"/>
            </a:br>
            <a:r>
              <a:rPr lang="en-US" sz="3600" dirty="0"/>
              <a:t>TYPES OF DERIVATIVES</a:t>
            </a:r>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000" dirty="0"/>
              <a:t>Swap Contracts</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000" dirty="0"/>
              <a:t>Plain vanilla swap: the most common swap is the </a:t>
            </a:r>
            <a:r>
              <a:rPr lang="en-US" sz="2000" b="1" dirty="0"/>
              <a:t>fixed- for- floating interest rate swap</a:t>
            </a:r>
            <a:r>
              <a:rPr lang="en-US" sz="20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2383891" y="3245988"/>
            <a:ext cx="6900974" cy="1735915"/>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3133581" cy="1499616"/>
          </a:xfrm>
        </p:spPr>
        <p:txBody>
          <a:bodyPr>
            <a:normAutofit/>
          </a:bodyPr>
          <a:lstStyle/>
          <a:p>
            <a:r>
              <a:rPr lang="en-US" sz="4000"/>
              <a:t>Swap Contracts</a:t>
            </a:r>
            <a:endParaRPr lang="en-US" sz="4000" dirty="0"/>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1600"/>
              <a:t>Counterparties usually exchange a net payment on fixed- and floating-rate payments</a:t>
            </a:r>
          </a:p>
          <a:p>
            <a:endParaRPr lang="en-US" sz="160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a:t>Swap Contracts</a:t>
            </a:r>
            <a:br>
              <a:rPr lang="en-US"/>
            </a:br>
            <a:r>
              <a:rPr lang="en-US"/>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a:bodyPr>
          <a:lstStyle/>
          <a:p>
            <a:r>
              <a:rPr lang="en-US" dirty="0"/>
              <a:t>Characteristics</a:t>
            </a:r>
          </a:p>
          <a:p>
            <a:pPr lvl="1"/>
            <a:r>
              <a:rPr lang="en-US" dirty="0"/>
              <a:t>A swap is more or less just </a:t>
            </a:r>
            <a:r>
              <a:rPr lang="en-US" dirty="0">
                <a:solidFill>
                  <a:srgbClr val="FF0000"/>
                </a:solidFill>
              </a:rPr>
              <a:t>a series of forwards.</a:t>
            </a:r>
          </a:p>
          <a:p>
            <a:pPr lvl="1"/>
            <a:r>
              <a:rPr lang="en-US" dirty="0"/>
              <a:t>A swap is a bit more like a forward contract than a futures contract in that it is an </a:t>
            </a:r>
            <a:r>
              <a:rPr lang="en-US" dirty="0">
                <a:solidFill>
                  <a:srgbClr val="FF0000"/>
                </a:solidFill>
              </a:rPr>
              <a:t>OTC</a:t>
            </a:r>
            <a:r>
              <a:rPr lang="en-US" dirty="0"/>
              <a:t> contract, so it is privately negotiated and subject to default. </a:t>
            </a:r>
          </a:p>
          <a:p>
            <a:pPr lvl="1"/>
            <a:r>
              <a:rPr lang="en-US" dirty="0"/>
              <a:t>The party </a:t>
            </a:r>
            <a:r>
              <a:rPr lang="en-US" dirty="0">
                <a:solidFill>
                  <a:srgbClr val="FF0000"/>
                </a:solidFill>
              </a:rPr>
              <a:t>owing the lesser amount cannot default </a:t>
            </a:r>
            <a:r>
              <a:rPr lang="en-US" dirty="0"/>
              <a:t>to the party owing the greater amount.</a:t>
            </a:r>
          </a:p>
          <a:p>
            <a:pPr lvl="1"/>
            <a:r>
              <a:rPr lang="en-US" dirty="0"/>
              <a:t>As with futures and forwards, </a:t>
            </a:r>
            <a:r>
              <a:rPr lang="en-US" dirty="0">
                <a:solidFill>
                  <a:srgbClr val="FF0000"/>
                </a:solidFill>
              </a:rPr>
              <a:t>no money changes hands at the start</a:t>
            </a:r>
            <a:r>
              <a:rPr lang="en-US" dirty="0"/>
              <a:t>; thus, the value of a swap when </a:t>
            </a:r>
            <a:r>
              <a:rPr lang="en-US" dirty="0">
                <a:solidFill>
                  <a:srgbClr val="FF0000"/>
                </a:solidFill>
              </a:rPr>
              <a:t>initiated must be zero</a:t>
            </a:r>
            <a:r>
              <a:rPr lang="en-US" dirty="0"/>
              <a:t>.</a:t>
            </a:r>
          </a:p>
          <a:p>
            <a:pPr lvl="1"/>
            <a:r>
              <a:rPr lang="en-US" dirty="0"/>
              <a:t>The notional amount of a swap is </a:t>
            </a:r>
            <a:r>
              <a:rPr lang="en-US" dirty="0">
                <a:solidFill>
                  <a:srgbClr val="FF0000"/>
                </a:solidFill>
              </a:rPr>
              <a:t>not typically exchanged</a:t>
            </a:r>
            <a:r>
              <a:rPr lang="en-US"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a:t>Swap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1800" dirty="0"/>
              <a:t>1.Which of the following characterizes forward contracts and swaps but not futures?</a:t>
            </a:r>
          </a:p>
          <a:p>
            <a:pPr marL="128016" lvl="1" indent="0">
              <a:lnSpc>
                <a:spcPct val="110000"/>
              </a:lnSpc>
              <a:buNone/>
            </a:pPr>
            <a:r>
              <a:rPr lang="en-US" altLang="zh-CN" b="1" dirty="0"/>
              <a:t>A They are customized.</a:t>
            </a:r>
          </a:p>
          <a:p>
            <a:pPr marL="128016" lvl="1" indent="0">
              <a:lnSpc>
                <a:spcPct val="110000"/>
              </a:lnSpc>
              <a:buNone/>
            </a:pPr>
            <a:r>
              <a:rPr lang="en-US" altLang="zh-CN" b="1" dirty="0"/>
              <a:t>B They are subject to daily price limits.</a:t>
            </a:r>
          </a:p>
          <a:p>
            <a:pPr marL="128016" lvl="1" indent="0">
              <a:lnSpc>
                <a:spcPct val="110000"/>
              </a:lnSpc>
              <a:buNone/>
            </a:pPr>
            <a:r>
              <a:rPr lang="en-US" altLang="zh-CN" b="1" dirty="0"/>
              <a:t>C Their payoffs are received on a daily basis.</a:t>
            </a:r>
          </a:p>
          <a:p>
            <a:pPr marL="0" indent="0">
              <a:lnSpc>
                <a:spcPct val="110000"/>
              </a:lnSpc>
              <a:buNone/>
            </a:pPr>
            <a:r>
              <a:rPr lang="en-US" altLang="zh-CN" sz="1800" dirty="0"/>
              <a:t>2.Which of the following distinguishes forwards from swaps?</a:t>
            </a:r>
          </a:p>
          <a:p>
            <a:pPr marL="128016" lvl="1" indent="0">
              <a:lnSpc>
                <a:spcPct val="110000"/>
              </a:lnSpc>
              <a:buNone/>
            </a:pPr>
            <a:r>
              <a:rPr lang="en-US" altLang="zh-CN" b="1" dirty="0"/>
              <a:t>A Forwards are OTC instruments, whereas swaps are exchange traded.</a:t>
            </a:r>
          </a:p>
          <a:p>
            <a:pPr marL="128016" lvl="1" indent="0">
              <a:lnSpc>
                <a:spcPct val="110000"/>
              </a:lnSpc>
              <a:buNone/>
            </a:pPr>
            <a:r>
              <a:rPr lang="en-US" altLang="zh-CN" b="1" dirty="0"/>
              <a:t>B Forwards are regulated as futures, whereas swaps are regulated as securities.</a:t>
            </a:r>
          </a:p>
          <a:p>
            <a:pPr marL="128016" lvl="1" indent="0">
              <a:lnSpc>
                <a:spcPct val="110000"/>
              </a:lnSpc>
              <a:buNone/>
            </a:pPr>
            <a:r>
              <a:rPr lang="en-US" altLang="zh-CN" b="1" dirty="0"/>
              <a:t>C Swaps have multiple payments, whereas forwards have only a single payment.</a:t>
            </a:r>
            <a:endParaRPr lang="en-US" b="1" dirty="0"/>
          </a:p>
          <a:p>
            <a:pPr marL="0" indent="0">
              <a:lnSpc>
                <a:spcPct val="110000"/>
              </a:lnSpc>
              <a:buNone/>
            </a:pPr>
            <a:r>
              <a:rPr lang="en-US" sz="1800" dirty="0"/>
              <a:t>3.Which of the following occurs in the daily settlement of futures contracts?</a:t>
            </a:r>
          </a:p>
          <a:p>
            <a:pPr marL="128016" lvl="1" indent="0">
              <a:lnSpc>
                <a:spcPct val="110000"/>
              </a:lnSpc>
              <a:buNone/>
            </a:pPr>
            <a:r>
              <a:rPr lang="en-US" b="1" dirty="0"/>
              <a:t>A Initial margin deposits are refunded to the two parties.</a:t>
            </a:r>
          </a:p>
          <a:p>
            <a:pPr marL="128016" lvl="1" indent="0">
              <a:lnSpc>
                <a:spcPct val="110000"/>
              </a:lnSpc>
              <a:buNone/>
            </a:pPr>
            <a:r>
              <a:rPr lang="en-US" b="1" dirty="0"/>
              <a:t>B Gains and losses are reported to other market participants.</a:t>
            </a:r>
          </a:p>
          <a:p>
            <a:pPr marL="128016" lvl="1" indent="0">
              <a:lnSpc>
                <a:spcPct val="110000"/>
              </a:lnSpc>
              <a:buNone/>
            </a:pPr>
            <a:r>
              <a:rPr lang="en-US" b="1" dirty="0"/>
              <a:t>C Losses are charged to one party and gains credited to the other.</a:t>
            </a:r>
          </a:p>
        </p:txBody>
      </p:sp>
    </p:spTree>
    <p:extLst>
      <p:ext uri="{BB962C8B-B14F-4D97-AF65-F5344CB8AC3E}">
        <p14:creationId xmlns:p14="http://schemas.microsoft.com/office/powerpoint/2010/main" val="914799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Option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dirty="0"/>
              <a:t>Option Contracts</a:t>
            </a:r>
          </a:p>
        </p:txBody>
      </p:sp>
      <p:cxnSp>
        <p:nvCxnSpPr>
          <p:cNvPr id="14" name="Straight Connector 13">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dirty="0"/>
              <a:t>Definition: An option is a derivative contract in which one party, </a:t>
            </a:r>
            <a:r>
              <a:rPr lang="en-US" dirty="0">
                <a:solidFill>
                  <a:srgbClr val="FF0000"/>
                </a:solidFill>
              </a:rPr>
              <a:t>the buyer</a:t>
            </a:r>
            <a:r>
              <a:rPr lang="en-US" dirty="0"/>
              <a:t>, pays a </a:t>
            </a:r>
            <a:r>
              <a:rPr lang="en-US" dirty="0">
                <a:solidFill>
                  <a:srgbClr val="FF0000"/>
                </a:solidFill>
              </a:rPr>
              <a:t>sum of money </a:t>
            </a:r>
            <a:r>
              <a:rPr lang="en-US" dirty="0"/>
              <a:t>to the other party, </a:t>
            </a:r>
            <a:r>
              <a:rPr lang="en-US" dirty="0">
                <a:solidFill>
                  <a:srgbClr val="FF0000"/>
                </a:solidFill>
              </a:rPr>
              <a:t>the seller </a:t>
            </a:r>
            <a:r>
              <a:rPr lang="en-US" dirty="0"/>
              <a:t>or writer, and receives the </a:t>
            </a:r>
            <a:r>
              <a:rPr lang="en-US" dirty="0">
                <a:solidFill>
                  <a:srgbClr val="FF0000"/>
                </a:solidFill>
              </a:rPr>
              <a:t>right</a:t>
            </a:r>
            <a:r>
              <a:rPr lang="en-US" dirty="0"/>
              <a:t> to either </a:t>
            </a:r>
            <a:r>
              <a:rPr lang="en-US" dirty="0">
                <a:solidFill>
                  <a:srgbClr val="FF0000"/>
                </a:solidFill>
              </a:rPr>
              <a:t>buy or sell </a:t>
            </a:r>
            <a:r>
              <a:rPr lang="en-US" dirty="0"/>
              <a:t>an underlying asset at a </a:t>
            </a:r>
            <a:r>
              <a:rPr lang="en-US" dirty="0">
                <a:solidFill>
                  <a:srgbClr val="FF0000"/>
                </a:solidFill>
              </a:rPr>
              <a:t>fixed price </a:t>
            </a:r>
            <a:r>
              <a:rPr lang="en-US" dirty="0"/>
              <a:t>either </a:t>
            </a:r>
            <a:r>
              <a:rPr lang="en-US" dirty="0">
                <a:solidFill>
                  <a:srgbClr val="FF0000"/>
                </a:solidFill>
              </a:rPr>
              <a:t>on a specific expiration date </a:t>
            </a:r>
            <a:r>
              <a:rPr lang="en-US" dirty="0"/>
              <a:t>or </a:t>
            </a:r>
            <a:r>
              <a:rPr lang="en-US" dirty="0">
                <a:solidFill>
                  <a:srgbClr val="FF0000"/>
                </a:solidFill>
              </a:rPr>
              <a:t>at any time prior to the expiration date</a:t>
            </a:r>
            <a:r>
              <a:rPr lang="en-US" dirty="0"/>
              <a:t>.</a:t>
            </a:r>
          </a:p>
        </p:txBody>
      </p:sp>
    </p:spTree>
    <p:extLst>
      <p:ext uri="{BB962C8B-B14F-4D97-AF65-F5344CB8AC3E}">
        <p14:creationId xmlns:p14="http://schemas.microsoft.com/office/powerpoint/2010/main" val="1082316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000" dirty="0"/>
              <a:t>Option Contracts</a:t>
            </a:r>
            <a:br>
              <a:rPr lang="en-US" sz="4000" dirty="0"/>
            </a:br>
            <a:r>
              <a:rPr lang="en-US" sz="36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a:solidFill>
                  <a:schemeClr val="tx1"/>
                </a:solidFill>
              </a:rPr>
              <a:t>L</a:t>
            </a:r>
            <a:r>
              <a:rPr lang="en-US" altLang="zh-CN">
                <a:solidFill>
                  <a:schemeClr val="tx1"/>
                </a:solidFill>
              </a:rPr>
              <a:t>ong</a:t>
            </a:r>
            <a:r>
              <a:rPr lang="zh-CN" altLang="en-US">
                <a:solidFill>
                  <a:schemeClr val="tx1"/>
                </a:solidFill>
              </a:rPr>
              <a:t>：花钱获得一个权力</a:t>
            </a:r>
            <a:endParaRPr lang="en-US" altLang="zh-CN">
              <a:solidFill>
                <a:schemeClr val="tx1"/>
              </a:solidFill>
            </a:endParaRPr>
          </a:p>
          <a:p>
            <a:r>
              <a:rPr lang="en-US">
                <a:solidFill>
                  <a:schemeClr val="tx1"/>
                </a:solidFill>
              </a:rPr>
              <a:t>S</a:t>
            </a:r>
            <a:r>
              <a:rPr lang="en-US" altLang="zh-CN">
                <a:solidFill>
                  <a:schemeClr val="tx1"/>
                </a:solidFill>
              </a:rPr>
              <a:t>hort</a:t>
            </a:r>
            <a:r>
              <a:rPr lang="zh-CN" altLang="en-US">
                <a:solidFill>
                  <a:schemeClr val="tx1"/>
                </a:solidFill>
              </a:rPr>
              <a:t>：收钱卖出一个权力</a:t>
            </a:r>
            <a:endParaRPr lang="en-US" altLang="zh-CN">
              <a:solidFill>
                <a:schemeClr val="tx1"/>
              </a:solidFill>
            </a:endParaRPr>
          </a:p>
          <a:p>
            <a:r>
              <a:rPr lang="en-US"/>
              <a:t>Call option: The right to buy an underlying.</a:t>
            </a:r>
            <a:endParaRPr lang="en-US">
              <a:solidFill>
                <a:schemeClr val="tx1"/>
              </a:solidFill>
            </a:endParaRPr>
          </a:p>
          <a:p>
            <a:r>
              <a:rPr lang="en-US"/>
              <a:t>Long</a:t>
            </a:r>
            <a:r>
              <a:rPr lang="zh-CN" altLang="en-US"/>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dirty="0"/>
              <a:t>Option Contracts</a:t>
            </a:r>
            <a:br>
              <a:rPr lang="en-US" dirty="0"/>
            </a:br>
            <a:r>
              <a:rPr lang="en-US"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dirty="0"/>
              <a:t>The right to exercise in the future has a value that is paid upfront to the option seller in the form of an </a:t>
            </a:r>
            <a:r>
              <a:rPr lang="en-US" altLang="zh-CN" dirty="0">
                <a:solidFill>
                  <a:srgbClr val="FF0000"/>
                </a:solidFill>
              </a:rPr>
              <a:t>option premium</a:t>
            </a:r>
            <a:r>
              <a:rPr lang="en-US" altLang="zh-CN" dirty="0"/>
              <a:t>.</a:t>
            </a:r>
          </a:p>
          <a:p>
            <a:r>
              <a:rPr lang="en-US" altLang="zh-CN" dirty="0"/>
              <a:t>The pre-agreed execution price is called the </a:t>
            </a:r>
            <a:r>
              <a:rPr lang="en-US" altLang="zh-CN" dirty="0">
                <a:solidFill>
                  <a:srgbClr val="FF0000"/>
                </a:solidFill>
              </a:rPr>
              <a:t>exercise price </a:t>
            </a:r>
            <a:r>
              <a:rPr lang="en-US" altLang="zh-CN"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000" dirty="0"/>
              <a:t>Option Contracts</a:t>
            </a:r>
            <a:br>
              <a:rPr lang="en-US" dirty="0"/>
            </a:br>
            <a:r>
              <a:rPr lang="en-US" sz="36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647123" cy="3134428"/>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Option Contracts</a:t>
            </a:r>
            <a:br>
              <a:rPr lang="en-US" sz="4800" dirty="0">
                <a:solidFill>
                  <a:srgbClr val="FFFFFF"/>
                </a:solidFill>
              </a:rPr>
            </a:br>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a:bodyPr>
          <a:lstStyle/>
          <a:p>
            <a:r>
              <a:rPr lang="en-US" sz="4000" dirty="0"/>
              <a:t>Option Contracts</a:t>
            </a:r>
            <a:br>
              <a:rPr lang="en-US" sz="3500" dirty="0"/>
            </a:br>
            <a:r>
              <a:rPr lang="en-US" sz="36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lstStyle/>
          <a:p>
            <a:r>
              <a:rPr lang="en-US" sz="4000" dirty="0"/>
              <a:t>Option Contracts</a:t>
            </a:r>
            <a:br>
              <a:rPr lang="en-US" sz="4800" dirty="0"/>
            </a:br>
            <a:r>
              <a:rPr lang="en-US" sz="36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000" dirty="0"/>
              <a:t>Option Contracts</a:t>
            </a:r>
            <a:br>
              <a:rPr lang="en-US" dirty="0"/>
            </a:br>
            <a:r>
              <a:rPr lang="en-US" sz="36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000" dirty="0"/>
              <a:t>Option Contracts</a:t>
            </a:r>
            <a:br>
              <a:rPr lang="en-US" sz="4000" dirty="0"/>
            </a:br>
            <a:r>
              <a:rPr lang="en-US" sz="36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400" dirty="0">
                <a:solidFill>
                  <a:srgbClr val="FFFFFF"/>
                </a:solidFill>
              </a:rPr>
              <a:t>Option Contracts</a:t>
            </a:r>
            <a:br>
              <a:rPr lang="en-US" sz="4400" dirty="0">
                <a:solidFill>
                  <a:srgbClr val="FFFFFF"/>
                </a:solidFill>
              </a:rPr>
            </a:br>
            <a:r>
              <a:rPr lang="en-US" sz="44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a:t>Option Contracts</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dirty="0"/>
              <a:t>Characteristics</a:t>
            </a:r>
            <a:r>
              <a:rPr lang="zh-CN" altLang="en-US" dirty="0"/>
              <a:t>：</a:t>
            </a:r>
            <a:endParaRPr lang="en-US" dirty="0"/>
          </a:p>
          <a:p>
            <a:pPr lvl="1"/>
            <a:r>
              <a:rPr lang="en-US" dirty="0"/>
              <a:t>Options that can be exercised early are referred to as </a:t>
            </a:r>
            <a:r>
              <a:rPr lang="en-US" dirty="0">
                <a:solidFill>
                  <a:srgbClr val="FF0000"/>
                </a:solidFill>
              </a:rPr>
              <a:t>American- style</a:t>
            </a:r>
            <a:r>
              <a:rPr lang="en-US" dirty="0"/>
              <a:t>.</a:t>
            </a:r>
          </a:p>
          <a:p>
            <a:pPr lvl="1"/>
            <a:r>
              <a:rPr lang="en-US" dirty="0"/>
              <a:t>Options that can be exercised only at expiration are referred to as </a:t>
            </a:r>
            <a:r>
              <a:rPr lang="en-US" dirty="0">
                <a:solidFill>
                  <a:srgbClr val="FF0000"/>
                </a:solidFill>
              </a:rPr>
              <a:t>European- style</a:t>
            </a:r>
            <a:r>
              <a:rPr lang="en-US" dirty="0"/>
              <a:t>.</a:t>
            </a:r>
          </a:p>
          <a:p>
            <a:pPr lvl="1"/>
            <a:r>
              <a:rPr lang="en-US" dirty="0"/>
              <a:t>Thus, </a:t>
            </a:r>
            <a:r>
              <a:rPr lang="en-US" dirty="0">
                <a:solidFill>
                  <a:srgbClr val="FF0000"/>
                </a:solidFill>
              </a:rPr>
              <a:t>only the short can default</a:t>
            </a:r>
            <a:r>
              <a:rPr lang="en-US" dirty="0"/>
              <a:t>, which would occur if the long exercises the option and the short fails to do what it is supposed to do.</a:t>
            </a:r>
          </a:p>
          <a:p>
            <a:pPr lvl="1"/>
            <a:r>
              <a:rPr lang="en-US" altLang="zh-CN" dirty="0"/>
              <a:t>This asymmetric payoff profile is a common feature of contingent claims, which are sometimes referred to as </a:t>
            </a:r>
            <a:r>
              <a:rPr lang="en-US" altLang="zh-CN" dirty="0">
                <a:solidFill>
                  <a:srgbClr val="FF0000"/>
                </a:solidFill>
              </a:rPr>
              <a:t>non-linear derivatives</a:t>
            </a:r>
            <a:r>
              <a:rPr lang="en-US" altLang="zh-CN" dirty="0"/>
              <a:t>.</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000" dirty="0"/>
              <a:t>Option Contracts</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1618514112"/>
              </p:ext>
            </p:extLst>
          </p:nvPr>
        </p:nvGraphicFramePr>
        <p:xfrm>
          <a:off x="1023938" y="2286000"/>
          <a:ext cx="9720264" cy="111252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3387439509"/>
                    </a:ext>
                  </a:extLst>
                </a:gridCol>
                <a:gridCol w="2430066">
                  <a:extLst>
                    <a:ext uri="{9D8B030D-6E8A-4147-A177-3AD203B41FA5}">
                      <a16:colId xmlns:a16="http://schemas.microsoft.com/office/drawing/2014/main" val="101453196"/>
                    </a:ext>
                  </a:extLst>
                </a:gridCol>
                <a:gridCol w="2430066">
                  <a:extLst>
                    <a:ext uri="{9D8B030D-6E8A-4147-A177-3AD203B41FA5}">
                      <a16:colId xmlns:a16="http://schemas.microsoft.com/office/drawing/2014/main" val="1958576296"/>
                    </a:ext>
                  </a:extLst>
                </a:gridCol>
                <a:gridCol w="2430066">
                  <a:extLst>
                    <a:ext uri="{9D8B030D-6E8A-4147-A177-3AD203B41FA5}">
                      <a16:colId xmlns:a16="http://schemas.microsoft.com/office/drawing/2014/main" val="2684007679"/>
                    </a:ext>
                  </a:extLst>
                </a:gridCol>
              </a:tblGrid>
              <a:tr h="370840">
                <a:tc>
                  <a:txBody>
                    <a:bodyPr/>
                    <a:lstStyle/>
                    <a:p>
                      <a:endParaRPr lang="en-US" dirty="0"/>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370840">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370840">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200329"/>
          </a:xfrm>
          <a:prstGeom prst="rect">
            <a:avLst/>
          </a:prstGeom>
          <a:noFill/>
        </p:spPr>
        <p:txBody>
          <a:bodyPr wrap="square" rtlCol="0">
            <a:spAutoFit/>
          </a:bodyPr>
          <a:lstStyle/>
          <a:p>
            <a:r>
              <a:rPr lang="en-US" dirty="0">
                <a:solidFill>
                  <a:srgbClr val="FF0000"/>
                </a:solidFill>
              </a:rPr>
              <a:t>In the money(</a:t>
            </a:r>
            <a:r>
              <a:rPr lang="zh-CN" altLang="en-US" dirty="0">
                <a:solidFill>
                  <a:srgbClr val="FF0000"/>
                </a:solidFill>
              </a:rPr>
              <a:t>价内期权，实值期权</a:t>
            </a:r>
            <a:r>
              <a:rPr lang="en-US" dirty="0">
                <a:solidFill>
                  <a:srgbClr val="FF0000"/>
                </a:solidFill>
              </a:rPr>
              <a:t>)</a:t>
            </a:r>
            <a:r>
              <a:rPr lang="en-US" dirty="0"/>
              <a:t>: when the buyer will exercise the option</a:t>
            </a:r>
          </a:p>
          <a:p>
            <a:r>
              <a:rPr lang="en-US" dirty="0">
                <a:solidFill>
                  <a:srgbClr val="FF0000"/>
                </a:solidFill>
              </a:rPr>
              <a:t>Out of the money(</a:t>
            </a:r>
            <a:r>
              <a:rPr lang="zh-CN" altLang="en-US" dirty="0">
                <a:solidFill>
                  <a:srgbClr val="FF0000"/>
                </a:solidFill>
              </a:rPr>
              <a:t>价外期权，虚值期权</a:t>
            </a:r>
            <a:r>
              <a:rPr lang="en-US" dirty="0">
                <a:solidFill>
                  <a:srgbClr val="FF0000"/>
                </a:solidFill>
              </a:rPr>
              <a:t>) </a:t>
            </a:r>
            <a:r>
              <a:rPr lang="en-US" dirty="0"/>
              <a:t>: when the buyer will not exercise the option</a:t>
            </a:r>
          </a:p>
          <a:p>
            <a:r>
              <a:rPr lang="en-US" dirty="0">
                <a:solidFill>
                  <a:srgbClr val="FF0000"/>
                </a:solidFill>
              </a:rPr>
              <a:t>At the money </a:t>
            </a:r>
            <a:r>
              <a:rPr lang="en-US"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a:t>Option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000" dirty="0"/>
              <a:t>Forward Contracts</a:t>
            </a:r>
            <a:br>
              <a:rPr lang="en-US" b="1" i="1" dirty="0"/>
            </a:b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2194483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0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3500"/>
              <a:t>Credit Derivatives</a:t>
            </a:r>
            <a:br>
              <a:rPr lang="en-US" sz="3500"/>
            </a:br>
            <a:br>
              <a:rPr lang="en-US" sz="3500"/>
            </a:br>
            <a:endParaRPr lang="en-US" sz="350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0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a:solidFill>
                  <a:srgbClr val="FFFFFF"/>
                </a:solidFill>
              </a:rPr>
              <a:t>Definition: a credit default swap is a derivative contract between two parties, a credit protection buyer and a credit protection seller,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2084832"/>
            <a:ext cx="5475833" cy="174985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r>
              <a:rPr lang="en-US" sz="2000" dirty="0"/>
              <a:t>Credit spreads depend on the </a:t>
            </a:r>
            <a:r>
              <a:rPr lang="en-US" sz="2000" dirty="0">
                <a:solidFill>
                  <a:srgbClr val="FF0000"/>
                </a:solidFill>
              </a:rPr>
              <a:t>probability of default (POD) </a:t>
            </a:r>
            <a:r>
              <a:rPr lang="en-US" sz="2000" dirty="0"/>
              <a:t>and the </a:t>
            </a:r>
            <a:r>
              <a:rPr lang="en-US" sz="2000" dirty="0">
                <a:solidFill>
                  <a:srgbClr val="FF0000"/>
                </a:solidFill>
              </a:rPr>
              <a:t>loss given default (LGD).</a:t>
            </a:r>
          </a:p>
          <a:p>
            <a:r>
              <a:rPr lang="en-US" sz="2000" dirty="0"/>
              <a:t>This contingent payment equals the issuer </a:t>
            </a:r>
            <a:r>
              <a:rPr lang="en-US" sz="2000" dirty="0">
                <a:solidFill>
                  <a:srgbClr val="FF0000"/>
                </a:solidFill>
              </a:rPr>
              <a:t>loss given default </a:t>
            </a:r>
            <a:r>
              <a:rPr lang="en-US" sz="2000" dirty="0"/>
              <a:t>for the CDS contract notional amount.</a:t>
            </a:r>
          </a:p>
          <a:p>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a:t>practices</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spTree>
    <p:extLst>
      <p:ext uri="{BB962C8B-B14F-4D97-AF65-F5344CB8AC3E}">
        <p14:creationId xmlns:p14="http://schemas.microsoft.com/office/powerpoint/2010/main" val="1546610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Forward Contracts</a:t>
            </a:r>
            <a:br>
              <a:rPr lang="en-US" sz="4800" dirty="0"/>
            </a:br>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2241755" y="2068921"/>
            <a:ext cx="6500825" cy="4567853"/>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dirty="0"/>
              <a:t>Forward Contracts</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dirty="0"/>
              <a:t>Long</a:t>
            </a:r>
            <a:r>
              <a:rPr lang="zh-CN" altLang="en-US" dirty="0"/>
              <a:t> </a:t>
            </a:r>
            <a:r>
              <a:rPr lang="en-US" altLang="zh-CN" dirty="0"/>
              <a:t>Forward Payoff Profile</a:t>
            </a:r>
          </a:p>
          <a:p>
            <a:r>
              <a:rPr lang="en-US" dirty="0"/>
              <a:t>Buyer Payoff = S</a:t>
            </a:r>
            <a:r>
              <a:rPr lang="en-US" baseline="-25000" dirty="0"/>
              <a:t>T</a:t>
            </a:r>
            <a:r>
              <a:rPr lang="en-US" dirty="0"/>
              <a:t>-F</a:t>
            </a:r>
            <a:r>
              <a:rPr lang="en-US" baseline="-25000" dirty="0"/>
              <a:t>0</a:t>
            </a:r>
            <a:r>
              <a:rPr lang="en-US" dirty="0"/>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3615605" cy="333539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000" dirty="0"/>
              <a:t>Characteristics:</a:t>
            </a:r>
          </a:p>
          <a:p>
            <a:pPr lvl="1"/>
            <a:r>
              <a:rPr lang="en-US" sz="2000" dirty="0"/>
              <a:t>An important element of forward contracts is that </a:t>
            </a:r>
            <a:r>
              <a:rPr lang="en-US" sz="2000" dirty="0">
                <a:solidFill>
                  <a:srgbClr val="FF0000"/>
                </a:solidFill>
              </a:rPr>
              <a:t>no money changes </a:t>
            </a:r>
            <a:r>
              <a:rPr lang="en-US" sz="2000" dirty="0"/>
              <a:t>hands between parties when the contract is initiated.  </a:t>
            </a:r>
          </a:p>
          <a:p>
            <a:pPr lvl="1"/>
            <a:r>
              <a:rPr lang="en-US" sz="2000" dirty="0"/>
              <a:t>The long and the short are engaged in a </a:t>
            </a:r>
            <a:r>
              <a:rPr lang="en-US" sz="2000" dirty="0">
                <a:solidFill>
                  <a:srgbClr val="FF0000"/>
                </a:solidFill>
              </a:rPr>
              <a:t>zero- sum game</a:t>
            </a:r>
            <a:r>
              <a:rPr lang="en-US" sz="2000" dirty="0"/>
              <a:t>, which is a type of competition in which one participant’s gains are the other’s losses. </a:t>
            </a:r>
          </a:p>
          <a:p>
            <a:pPr lvl="1"/>
            <a:r>
              <a:rPr lang="en-US" altLang="zh-CN" sz="2000" dirty="0"/>
              <a:t>Forward contracts have </a:t>
            </a:r>
            <a:r>
              <a:rPr lang="en-US" altLang="zh-CN" sz="2000" dirty="0">
                <a:solidFill>
                  <a:srgbClr val="FF0000"/>
                </a:solidFill>
              </a:rPr>
              <a:t>zero value at the start</a:t>
            </a:r>
            <a:r>
              <a:rPr lang="en-US" altLang="zh-CN" sz="2000" dirty="0"/>
              <a:t>.</a:t>
            </a:r>
            <a:endParaRPr lang="en-US" sz="2000" dirty="0"/>
          </a:p>
          <a:p>
            <a:pPr lvl="1"/>
            <a:r>
              <a:rPr lang="en-US" sz="2000" dirty="0"/>
              <a:t>Forward contracts need not specifically settle by delivery of the underlying asset. They can settle by </a:t>
            </a:r>
            <a:r>
              <a:rPr lang="en-US" sz="2000" dirty="0">
                <a:solidFill>
                  <a:srgbClr val="FF0000"/>
                </a:solidFill>
              </a:rPr>
              <a:t>an exchange of cash</a:t>
            </a:r>
            <a:r>
              <a:rPr lang="en-US" sz="2000" dirty="0"/>
              <a:t>. These contracts—called </a:t>
            </a:r>
            <a:r>
              <a:rPr lang="en-US" sz="2000" b="1" dirty="0"/>
              <a:t>non- deliverable forwards </a:t>
            </a:r>
            <a:r>
              <a:rPr lang="en-US" sz="2000" dirty="0"/>
              <a:t>(NDFs), </a:t>
            </a:r>
            <a:r>
              <a:rPr lang="en-US" sz="2000" b="1" dirty="0"/>
              <a:t>cash- settled forwards</a:t>
            </a:r>
            <a:r>
              <a:rPr lang="en-US" sz="2000" dirty="0"/>
              <a:t>, or </a:t>
            </a:r>
            <a:r>
              <a:rPr lang="en-US" sz="2000" b="1" dirty="0"/>
              <a:t>contracts for differences.</a:t>
            </a:r>
          </a:p>
          <a:p>
            <a:pPr lvl="1"/>
            <a:r>
              <a:rPr lang="en-US" sz="2000" dirty="0"/>
              <a:t>The primary purpose of derivatives is for </a:t>
            </a:r>
            <a:r>
              <a:rPr lang="en-US" sz="2000" dirty="0">
                <a:solidFill>
                  <a:srgbClr val="FF0000"/>
                </a:solidFill>
              </a:rPr>
              <a:t>risk management</a:t>
            </a:r>
            <a:r>
              <a:rPr lang="en-US" sz="2000" dirty="0"/>
              <a:t>.</a:t>
            </a:r>
            <a:endParaRPr lang="en-US" sz="2000" b="1" dirty="0"/>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000" dirty="0"/>
              <a:t>Forward Contracts</a:t>
            </a:r>
            <a:br>
              <a:rPr lang="en-US" altLang="zh-CN" sz="4000" dirty="0"/>
            </a:br>
            <a:r>
              <a:rPr lang="en-US" altLang="zh-CN" sz="4000" dirty="0"/>
              <a:t>example</a:t>
            </a:r>
            <a:endParaRPr kumimoji="1" lang="zh-CN" altLang="en-US" sz="40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b="1" dirty="0"/>
              <a:t>Forward Gold Purchase </a:t>
            </a:r>
            <a:endParaRPr lang="en" altLang="zh-CN" dirty="0"/>
          </a:p>
          <a:p>
            <a:r>
              <a:rPr lang="en" altLang="zh-CN" dirty="0"/>
              <a:t>An investor, </a:t>
            </a:r>
            <a:r>
              <a:rPr lang="en" altLang="zh-CN" dirty="0" err="1"/>
              <a:t>Procam</a:t>
            </a:r>
            <a:r>
              <a:rPr lang="en" altLang="zh-CN" dirty="0"/>
              <a:t> Investments, enters a cash-settled forward contract with a financial intermediary to buy 100 ounces of gold at a forward price, F0(T), of $1,792.13 per ounce in three months. </a:t>
            </a:r>
          </a:p>
          <a:p>
            <a:r>
              <a:rPr lang="en" altLang="zh-CN" b="1" dirty="0"/>
              <a:t>Today’s spot gold price (</a:t>
            </a:r>
            <a:r>
              <a:rPr lang="en" altLang="zh-CN" b="1" i="1" dirty="0"/>
              <a:t>S</a:t>
            </a:r>
            <a:r>
              <a:rPr lang="en" altLang="zh-CN" b="1" dirty="0"/>
              <a:t>0) is $1,770 per ounce. </a:t>
            </a:r>
          </a:p>
          <a:p>
            <a:r>
              <a:rPr lang="en" altLang="zh-CN" b="1" dirty="0"/>
              <a:t>At contract maturity, the gold price (</a:t>
            </a:r>
            <a:r>
              <a:rPr lang="en" altLang="zh-CN" b="1" i="1" dirty="0"/>
              <a:t>ST</a:t>
            </a:r>
            <a:r>
              <a:rPr lang="en" altLang="zh-CN" b="1"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fontScale="90000"/>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fontScale="90000"/>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fontScale="90000"/>
          </a:bodyPr>
          <a:lstStyle/>
          <a:p>
            <a:r>
              <a:rPr lang="en-US" dirty="0"/>
              <a:t>Pricing and valuation of swap</a:t>
            </a:r>
            <a:br>
              <a:rPr lang="en-US" dirty="0"/>
            </a:br>
            <a:r>
              <a:rPr lang="en-US"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lstStyle/>
          <a:p>
            <a:r>
              <a:rPr lang="en-US" altLang="zh-CN" dirty="0"/>
              <a:t>Forward Contracts</a:t>
            </a:r>
            <a:br>
              <a:rPr lang="en-US" altLang="zh-CN" dirty="0"/>
            </a:br>
            <a:r>
              <a:rPr lang="en-US" altLang="zh-CN" dirty="0"/>
              <a:t>practice</a:t>
            </a:r>
            <a:endParaRPr kumimoji="1" lang="zh-CN" altLang="en-US"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a:t>I</a:t>
                </a:r>
                <a:r>
                  <a:rPr lang="en-US"/>
                  <a:t>IFR</a:t>
                </a:r>
                <a:r>
                  <a:rPr lang="en-US" baseline="-25000"/>
                  <a:t>0,1</a:t>
                </a:r>
                <a:r>
                  <a:rPr lang="en-US"/>
                  <a:t>=2.2727%</a:t>
                </a:r>
                <a:endParaRPr lang="en-US">
                  <a:latin typeface="Arial" panose="020B0604020202020204" pitchFamily="34" charset="0"/>
                </a:endParaRPr>
              </a:p>
              <a:p>
                <a:pPr marL="0" fontAlgn="t">
                  <a:spcBef>
                    <a:spcPts val="0"/>
                  </a:spcBef>
                  <a:spcAft>
                    <a:spcPts val="0"/>
                  </a:spcAft>
                </a:pPr>
                <a:r>
                  <a:rPr lang="en-US"/>
                  <a:t>(1+2.2727%)*(1+IFR</a:t>
                </a:r>
                <a:r>
                  <a:rPr lang="en-US" baseline="-25000"/>
                  <a:t>1,1</a:t>
                </a:r>
                <a:r>
                  <a:rPr lang="en-US"/>
                  <a:t>)=(1+3.0323%)</a:t>
                </a:r>
                <a:r>
                  <a:rPr lang="en-US" baseline="30000"/>
                  <a:t>2</a:t>
                </a:r>
                <a:endParaRPr lang="en-US">
                  <a:latin typeface="Arial" panose="020B0604020202020204" pitchFamily="34" charset="0"/>
                </a:endParaRPr>
              </a:p>
              <a:p>
                <a:pPr marL="0" fontAlgn="t">
                  <a:spcBef>
                    <a:spcPts val="0"/>
                  </a:spcBef>
                  <a:spcAft>
                    <a:spcPts val="0"/>
                  </a:spcAft>
                </a:pPr>
                <a:r>
                  <a:rPr lang="en-US"/>
                  <a:t>IFR</a:t>
                </a:r>
                <a:r>
                  <a:rPr lang="en-US" baseline="-25000"/>
                  <a:t>1,1</a:t>
                </a:r>
                <a:r>
                  <a:rPr lang="en-US"/>
                  <a:t>=3.7975%</a:t>
                </a:r>
                <a:endParaRPr lang="en-US">
                  <a:latin typeface="Arial" panose="020B0604020202020204" pitchFamily="34" charset="0"/>
                </a:endParaRPr>
              </a:p>
              <a:p>
                <a:pPr marL="0" fontAlgn="t">
                  <a:spcBef>
                    <a:spcPts val="0"/>
                  </a:spcBef>
                  <a:spcAft>
                    <a:spcPts val="0"/>
                  </a:spcAft>
                </a:pPr>
                <a:r>
                  <a:rPr lang="en-US"/>
                  <a:t>(1+3.0323%)</a:t>
                </a:r>
                <a:r>
                  <a:rPr lang="en-US" baseline="30000"/>
                  <a:t>2</a:t>
                </a:r>
                <a:r>
                  <a:rPr lang="en-US"/>
                  <a:t>*(1+IFR</a:t>
                </a:r>
                <a:r>
                  <a:rPr lang="en-US" baseline="-25000"/>
                  <a:t>2,1</a:t>
                </a:r>
                <a:r>
                  <a:rPr lang="en-US"/>
                  <a:t>)=(1+3.6355%)</a:t>
                </a:r>
                <a:r>
                  <a:rPr lang="en-US" baseline="30000"/>
                  <a:t>3</a:t>
                </a:r>
                <a:endParaRPr lang="en-US">
                  <a:latin typeface="Arial" panose="020B0604020202020204" pitchFamily="34" charset="0"/>
                </a:endParaRPr>
              </a:p>
              <a:p>
                <a:pPr marL="0" fontAlgn="t">
                  <a:spcBef>
                    <a:spcPts val="0"/>
                  </a:spcBef>
                  <a:spcAft>
                    <a:spcPts val="0"/>
                  </a:spcAft>
                </a:pPr>
                <a:r>
                  <a:rPr lang="en-US"/>
                  <a:t>IFR</a:t>
                </a:r>
                <a:r>
                  <a:rPr lang="en-US" baseline="-25000"/>
                  <a:t>2,1</a:t>
                </a:r>
                <a:r>
                  <a:rPr lang="en-US"/>
                  <a:t>=4.8525%</a:t>
                </a:r>
              </a:p>
              <a:p>
                <a:pPr marL="0" fontAlgn="t">
                  <a:spcBef>
                    <a:spcPts val="0"/>
                  </a:spcBef>
                  <a:spcAft>
                    <a:spcPts val="0"/>
                  </a:spcAft>
                </a:pPr>
                <a:endParaRPr lang="en-US">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879" t="-1893"/>
                </a:stretch>
              </a:blipFill>
            </p:spPr>
            <p:txBody>
              <a:bodyPr/>
              <a:lstStyle/>
              <a:p>
                <a:r>
                  <a:rPr lang="zh-CN" alt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no additional cost or benefit 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time value decay.</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moneyness</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the money” when the underlying price equals the exercise price. An option is more likely to be exercised if it is “in the money”—with an underlying price above (for a call) or below (for a put) the exercise price—and less likely to be exercised if it is “out of the money.”</a:t>
            </a:r>
          </a:p>
        </p:txBody>
      </p:sp>
    </p:spTree>
    <p:extLst>
      <p:ext uri="{BB962C8B-B14F-4D97-AF65-F5344CB8AC3E}">
        <p14:creationId xmlns:p14="http://schemas.microsoft.com/office/powerpoint/2010/main" val="7362410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br>
              <a:rPr lang="en-US" sz="3900" dirty="0"/>
            </a:br>
            <a:r>
              <a:rPr lang="en-US" sz="3600" dirty="0"/>
              <a:t>moneyness</a:t>
            </a:r>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br>
              <a:rPr lang="en-US" sz="2800" dirty="0"/>
            </a:br>
            <a:r>
              <a:rPr lang="en-US" sz="2400" dirty="0"/>
              <a:t>upper and lower bound</a:t>
            </a:r>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4285</TotalTime>
  <Words>12171</Words>
  <Application>Microsoft Office PowerPoint</Application>
  <PresentationFormat>Widescreen</PresentationFormat>
  <Paragraphs>1102</Paragraphs>
  <Slides>145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145</vt:i4>
      </vt:variant>
    </vt:vector>
  </HeadingPairs>
  <TitlesOfParts>
    <vt:vector size="153" baseType="lpstr">
      <vt:lpstr>Tw Cen MT</vt:lpstr>
      <vt:lpstr>Tw Cen MT Condensed</vt:lpstr>
      <vt:lpstr>华文仿宋</vt:lpstr>
      <vt:lpstr>Arial</vt:lpstr>
      <vt:lpstr>Cambria Math</vt:lpstr>
      <vt:lpstr>Trebuchet MS</vt:lpstr>
      <vt:lpstr>Wingdings 3</vt:lpstr>
      <vt:lpstr>积分</vt:lpstr>
      <vt:lpstr>Derivatives Definition of derivatives</vt:lpstr>
      <vt:lpstr>Derivatives TYPES OF DERIVATIVES</vt:lpstr>
      <vt:lpstr>Forward Contracts</vt:lpstr>
      <vt:lpstr>Forward Contracts </vt:lpstr>
      <vt:lpstr>Forward Contracts example</vt:lpstr>
      <vt:lpstr>Forward Contracts</vt:lpstr>
      <vt:lpstr>Forward Contracts</vt:lpstr>
      <vt:lpstr>Forward Contracts example</vt:lpstr>
      <vt:lpstr>Forward Contracts practice</vt:lpstr>
      <vt:lpstr>Futures Contracts</vt:lpstr>
      <vt:lpstr>Futures Contracts</vt:lpstr>
      <vt:lpstr>Futures Contracts</vt:lpstr>
      <vt:lpstr>Futures Contracts example</vt:lpstr>
      <vt:lpstr>Futures Contracts Way to against default </vt:lpstr>
      <vt:lpstr>Futures Contracts Final Settlement of futures </vt:lpstr>
      <vt:lpstr>Futures Contracts</vt:lpstr>
      <vt:lpstr>Futures Contracts example</vt:lpstr>
      <vt:lpstr>Swap Contracts</vt:lpstr>
      <vt:lpstr>Swap Contracts</vt:lpstr>
      <vt:lpstr>Swap Contracts</vt:lpstr>
      <vt:lpstr>Swap Contracts</vt:lpstr>
      <vt:lpstr>Swap Contracts example</vt:lpstr>
      <vt:lpstr>Swap Contracts</vt:lpstr>
      <vt:lpstr>Swap contracts practices</vt:lpstr>
      <vt:lpstr>Option Contracts</vt:lpstr>
      <vt:lpstr>Option Contracts</vt:lpstr>
      <vt:lpstr>Option Contracts Call Option</vt:lpstr>
      <vt:lpstr>Option Contracts Call Option</vt:lpstr>
      <vt:lpstr>Option Contracts Call Option</vt:lpstr>
      <vt:lpstr>Option Contracts Call Option</vt:lpstr>
      <vt:lpstr>Option Contracts Practices </vt:lpstr>
      <vt:lpstr>Option Contracts Practices</vt:lpstr>
      <vt:lpstr>Option Contracts Put Option</vt:lpstr>
      <vt:lpstr>Option Contracts Put Option</vt:lpstr>
      <vt:lpstr>Option Contracts Put Option</vt:lpstr>
      <vt:lpstr>Option Contracts</vt:lpstr>
      <vt:lpstr>Option Contracts</vt:lpstr>
      <vt:lpstr>Option Contracts Practices</vt:lpstr>
      <vt:lpstr>Forward commitment and contingent claim</vt:lpstr>
      <vt:lpstr>Forward commitment and contingent claim</vt:lpstr>
      <vt:lpstr>practices</vt:lpstr>
      <vt:lpstr>practices</vt:lpstr>
      <vt:lpstr>practices</vt:lpstr>
      <vt:lpstr>practices</vt:lpstr>
      <vt:lpstr>Credit Derivatives  </vt:lpstr>
      <vt:lpstr>Credit Derivatives</vt:lpstr>
      <vt:lpstr>Credit Derivatives</vt:lpstr>
      <vt:lpstr>Credit Derivatives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Practices</vt:lpstr>
      <vt:lpstr>Practices</vt:lpstr>
      <vt:lpstr>Pricing and valuation of option exercise value</vt:lpstr>
      <vt:lpstr>Pricing and valuation of option exercise value</vt:lpstr>
      <vt:lpstr>Pricing and valuation of option time value</vt:lpstr>
      <vt:lpstr>Pricing and valuation of option time value</vt:lpstr>
      <vt:lpstr>Pricing and valuation of option moneyness</vt:lpstr>
      <vt:lpstr>Pricing and valuation of option moneyness</vt:lpstr>
      <vt:lpstr>Pricing and valuation of option upper and lower bound</vt:lpstr>
      <vt:lpstr>Pricing and valuation of option upper and lower bound</vt:lpstr>
      <vt:lpstr>Pricing and valuation of option upper and lower bound</vt:lpstr>
      <vt:lpstr>Pricing and valuation of option replication</vt:lpstr>
      <vt:lpstr>Pricing and valuation of option factors affect option value</vt:lpstr>
      <vt:lpstr>practices</vt:lpstr>
      <vt:lpstr>practices</vt:lpstr>
      <vt:lpstr>Put-call parity</vt:lpstr>
      <vt:lpstr>Put-call parity</vt:lpstr>
      <vt:lpstr>Put-call parity</vt:lpstr>
      <vt:lpstr>Put-call parity</vt:lpstr>
      <vt:lpstr>PUT–CALL FORWARD PARITY</vt:lpstr>
      <vt:lpstr>PUT–CALL FORWARD PARITY</vt:lpstr>
      <vt:lpstr>Put-call parity applications: firm value</vt:lpstr>
      <vt:lpstr>Put-call parity applications: firm value</vt:lpstr>
      <vt:lpstr>One-period binomial model</vt:lpstr>
      <vt:lpstr>One-period binomial model no-arbitrage pricing</vt:lpstr>
      <vt:lpstr>One-period binomial model no-arbitrage pricing</vt:lpstr>
      <vt:lpstr>One-period binomial model no-arbitrage pricing</vt:lpstr>
      <vt:lpstr>One-period binomial model no-arbitrage pricing</vt:lpstr>
      <vt:lpstr>One-period binomial model RISK-NEUTRAl pricing</vt:lpstr>
      <vt:lpstr>One-period binomial model RISK-NEUTRAl pricing</vt:lpstr>
      <vt:lpstr>practices</vt:lpstr>
      <vt:lpstr>Practices</vt:lpstr>
      <vt:lpstr>practices</vt:lpstr>
      <vt:lpstr>Classification of derivatives Forward commitments and contingent claims</vt:lpstr>
      <vt:lpstr>Classification of derivatives   Exchange-traded and OTC market</vt:lpstr>
      <vt:lpstr>Classification of derivatives   Exchange-traded and OTC market</vt:lpstr>
      <vt:lpstr>Classification of derivatives   Exchange-traded and OTC market</vt:lpstr>
      <vt:lpstr>Practices</vt:lpstr>
      <vt:lpstr>Practices</vt:lpstr>
      <vt:lpstr>Practices</vt:lpstr>
      <vt:lpstr>The purposes and benefits of derivatives</vt:lpstr>
      <vt:lpstr>The purposes and benefits of derivatives</vt:lpstr>
      <vt:lpstr>Practices</vt:lpstr>
      <vt:lpstr>Criticisms and misuses of derivatives Speculation and gambling</vt:lpstr>
      <vt:lpstr>Criticisms and misuses of derivatives Destabilization and Systemic Risk</vt:lpstr>
      <vt:lpstr>Practices</vt:lpstr>
      <vt:lpstr>Elementary principles of derivative pricing </vt:lpstr>
      <vt:lpstr>Elementary principles of derivative pricing-Storage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Practices</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26</cp:revision>
  <dcterms:created xsi:type="dcterms:W3CDTF">2022-09-04T02:49:22Z</dcterms:created>
  <dcterms:modified xsi:type="dcterms:W3CDTF">2022-09-13T07:49:28Z</dcterms:modified>
</cp:coreProperties>
</file>